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sldIdLst>
    <p:sldId id="256" r:id="rId2"/>
    <p:sldId id="308" r:id="rId3"/>
    <p:sldId id="357" r:id="rId4"/>
    <p:sldId id="351" r:id="rId5"/>
    <p:sldId id="353" r:id="rId6"/>
    <p:sldId id="354" r:id="rId7"/>
    <p:sldId id="355" r:id="rId8"/>
    <p:sldId id="356" r:id="rId9"/>
    <p:sldId id="360" r:id="rId10"/>
    <p:sldId id="365" r:id="rId11"/>
    <p:sldId id="361" r:id="rId12"/>
    <p:sldId id="362" r:id="rId13"/>
    <p:sldId id="363" r:id="rId14"/>
    <p:sldId id="364" r:id="rId15"/>
    <p:sldId id="366" r:id="rId16"/>
    <p:sldId id="368" r:id="rId17"/>
    <p:sldId id="367" r:id="rId18"/>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1" autoAdjust="0"/>
    <p:restoredTop sz="94660"/>
  </p:normalViewPr>
  <p:slideViewPr>
    <p:cSldViewPr snapToGrid="0" showGuides="1">
      <p:cViewPr varScale="1">
        <p:scale>
          <a:sx n="85" d="100"/>
          <a:sy n="85" d="100"/>
        </p:scale>
        <p:origin x="-374"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35D3B1-174B-443D-A113-018B30BDF765}" type="datetimeFigureOut">
              <a:rPr lang="en-US" smtClean="0"/>
              <a:pPr/>
              <a:t>10/5/2022</a:t>
            </a:fld>
            <a:endParaRPr lang="en-US"/>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5297BB-74A9-47C0-A3C0-7046830EF632}" type="slidenum">
              <a:rPr lang="en-US" smtClean="0"/>
              <a:pPr/>
              <a:t>‹#›</a:t>
            </a:fld>
            <a:endParaRPr lang="en-US"/>
          </a:p>
        </p:txBody>
      </p:sp>
    </p:spTree>
    <p:extLst>
      <p:ext uri="{BB962C8B-B14F-4D97-AF65-F5344CB8AC3E}">
        <p14:creationId xmlns:p14="http://schemas.microsoft.com/office/powerpoint/2010/main" val="3618287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endParaRPr lang="en-US"/>
          </a:p>
        </p:txBody>
      </p:sp>
      <p:sp>
        <p:nvSpPr>
          <p:cNvPr id="3" name="Alcím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Alcím mintájának szerkesztése</a:t>
            </a:r>
            <a:endParaRPr lang="en-US"/>
          </a:p>
        </p:txBody>
      </p:sp>
      <p:sp>
        <p:nvSpPr>
          <p:cNvPr id="4" name="Dátum helye 3"/>
          <p:cNvSpPr>
            <a:spLocks noGrp="1"/>
          </p:cNvSpPr>
          <p:nvPr>
            <p:ph type="dt" sz="half" idx="10"/>
          </p:nvPr>
        </p:nvSpPr>
        <p:spPr/>
        <p:txBody>
          <a:bodyPr/>
          <a:lstStyle/>
          <a:p>
            <a:fld id="{7DA6CBCB-E6FD-4728-A9BE-729A5B47B6B1}" type="datetime1">
              <a:rPr lang="en-US" smtClean="0"/>
              <a:pPr/>
              <a:t>10/5/2022</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1798846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US"/>
          </a:p>
        </p:txBody>
      </p:sp>
      <p:sp>
        <p:nvSpPr>
          <p:cNvPr id="3" name="Függőleges szöveg helye 2"/>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átum helye 3"/>
          <p:cNvSpPr>
            <a:spLocks noGrp="1"/>
          </p:cNvSpPr>
          <p:nvPr>
            <p:ph type="dt" sz="half" idx="10"/>
          </p:nvPr>
        </p:nvSpPr>
        <p:spPr/>
        <p:txBody>
          <a:bodyPr/>
          <a:lstStyle/>
          <a:p>
            <a:fld id="{297EBE6A-BF30-4B8F-A58D-E8861D7EAA2D}" type="datetime1">
              <a:rPr lang="en-US" smtClean="0"/>
              <a:pPr/>
              <a:t>10/5/2022</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3915828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p:cNvSpPr>
            <a:spLocks noGrp="1"/>
          </p:cNvSpPr>
          <p:nvPr>
            <p:ph type="title" orient="vert"/>
          </p:nvPr>
        </p:nvSpPr>
        <p:spPr>
          <a:xfrm>
            <a:off x="8724900" y="365125"/>
            <a:ext cx="2628900" cy="5811838"/>
          </a:xfrm>
        </p:spPr>
        <p:txBody>
          <a:bodyPr vert="eaVert"/>
          <a:lstStyle/>
          <a:p>
            <a:r>
              <a:rPr lang="hu-HU"/>
              <a:t>Mintacím szerkesztése</a:t>
            </a:r>
            <a:endParaRPr lang="en-US"/>
          </a:p>
        </p:txBody>
      </p:sp>
      <p:sp>
        <p:nvSpPr>
          <p:cNvPr id="3" name="Függőleges szöveg helye 2"/>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átum helye 3"/>
          <p:cNvSpPr>
            <a:spLocks noGrp="1"/>
          </p:cNvSpPr>
          <p:nvPr>
            <p:ph type="dt" sz="half" idx="10"/>
          </p:nvPr>
        </p:nvSpPr>
        <p:spPr/>
        <p:txBody>
          <a:bodyPr/>
          <a:lstStyle/>
          <a:p>
            <a:fld id="{43EFAB85-D868-40E8-AC8F-2AD54396D5A1}" type="datetime1">
              <a:rPr lang="en-US" smtClean="0"/>
              <a:pPr/>
              <a:t>10/5/2022</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460560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US"/>
          </a:p>
        </p:txBody>
      </p:sp>
      <p:sp>
        <p:nvSpPr>
          <p:cNvPr id="3" name="Tartalom helye 2"/>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átum helye 3"/>
          <p:cNvSpPr>
            <a:spLocks noGrp="1"/>
          </p:cNvSpPr>
          <p:nvPr>
            <p:ph type="dt" sz="half" idx="10"/>
          </p:nvPr>
        </p:nvSpPr>
        <p:spPr/>
        <p:txBody>
          <a:bodyPr/>
          <a:lstStyle/>
          <a:p>
            <a:fld id="{FCA1BCE2-48C8-4971-9E73-3A8B2C831942}" type="datetime1">
              <a:rPr lang="en-US" smtClean="0"/>
              <a:pPr/>
              <a:t>10/5/2022</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408548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p:cNvSpPr>
            <a:spLocks noGrp="1"/>
          </p:cNvSpPr>
          <p:nvPr>
            <p:ph type="title"/>
          </p:nvPr>
        </p:nvSpPr>
        <p:spPr>
          <a:xfrm>
            <a:off x="831850" y="1709738"/>
            <a:ext cx="10515600" cy="2852737"/>
          </a:xfrm>
        </p:spPr>
        <p:txBody>
          <a:bodyPr anchor="b"/>
          <a:lstStyle>
            <a:lvl1pPr>
              <a:defRPr sz="6000"/>
            </a:lvl1pPr>
          </a:lstStyle>
          <a:p>
            <a:r>
              <a:rPr lang="hu-HU"/>
              <a:t>Mintacím szerkesztése</a:t>
            </a:r>
            <a:endParaRPr lang="en-US"/>
          </a:p>
        </p:txBody>
      </p:sp>
      <p:sp>
        <p:nvSpPr>
          <p:cNvPr id="3" name="Szöveg hely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p:cNvSpPr>
            <a:spLocks noGrp="1"/>
          </p:cNvSpPr>
          <p:nvPr>
            <p:ph type="dt" sz="half" idx="10"/>
          </p:nvPr>
        </p:nvSpPr>
        <p:spPr/>
        <p:txBody>
          <a:bodyPr/>
          <a:lstStyle/>
          <a:p>
            <a:fld id="{697EC7AF-C8C0-48B5-9B45-7BA9C83222CD}" type="datetime1">
              <a:rPr lang="en-US" smtClean="0"/>
              <a:pPr/>
              <a:t>10/5/2022</a:t>
            </a:fld>
            <a:endParaRPr lang="en-US"/>
          </a:p>
        </p:txBody>
      </p:sp>
      <p:sp>
        <p:nvSpPr>
          <p:cNvPr id="5" name="Élőláb helye 4"/>
          <p:cNvSpPr>
            <a:spLocks noGrp="1"/>
          </p:cNvSpPr>
          <p:nvPr>
            <p:ph type="ftr" sz="quarter" idx="11"/>
          </p:nvPr>
        </p:nvSpPr>
        <p:spPr/>
        <p:txBody>
          <a:bodyPr/>
          <a:lstStyle/>
          <a:p>
            <a:endParaRPr lang="en-US"/>
          </a:p>
        </p:txBody>
      </p:sp>
      <p:sp>
        <p:nvSpPr>
          <p:cNvPr id="6" name="Dia számának helye 5"/>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1207414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US"/>
          </a:p>
        </p:txBody>
      </p:sp>
      <p:sp>
        <p:nvSpPr>
          <p:cNvPr id="3" name="Tartalom helye 2"/>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Tartalom helye 3"/>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Dátum helye 4"/>
          <p:cNvSpPr>
            <a:spLocks noGrp="1"/>
          </p:cNvSpPr>
          <p:nvPr>
            <p:ph type="dt" sz="half" idx="10"/>
          </p:nvPr>
        </p:nvSpPr>
        <p:spPr/>
        <p:txBody>
          <a:bodyPr/>
          <a:lstStyle/>
          <a:p>
            <a:fld id="{201D6946-8A25-4D65-90CA-12D1E25F612D}" type="datetime1">
              <a:rPr lang="en-US" smtClean="0"/>
              <a:pPr/>
              <a:t>10/5/2022</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603782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p:cNvSpPr>
            <a:spLocks noGrp="1"/>
          </p:cNvSpPr>
          <p:nvPr>
            <p:ph type="title"/>
          </p:nvPr>
        </p:nvSpPr>
        <p:spPr>
          <a:xfrm>
            <a:off x="839788" y="365125"/>
            <a:ext cx="10515600" cy="1325563"/>
          </a:xfrm>
        </p:spPr>
        <p:txBody>
          <a:bodyPr/>
          <a:lstStyle/>
          <a:p>
            <a:r>
              <a:rPr lang="hu-HU"/>
              <a:t>Mintacím szerkesztése</a:t>
            </a:r>
            <a:endParaRPr lang="en-US"/>
          </a:p>
        </p:txBody>
      </p:sp>
      <p:sp>
        <p:nvSpPr>
          <p:cNvPr id="3" name="Szöveg hely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5" name="Szöveg hely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7" name="Dátum helye 6"/>
          <p:cNvSpPr>
            <a:spLocks noGrp="1"/>
          </p:cNvSpPr>
          <p:nvPr>
            <p:ph type="dt" sz="half" idx="10"/>
          </p:nvPr>
        </p:nvSpPr>
        <p:spPr/>
        <p:txBody>
          <a:bodyPr/>
          <a:lstStyle/>
          <a:p>
            <a:fld id="{97EC83C6-604B-4261-93AA-70FF3FB9A9D7}" type="datetime1">
              <a:rPr lang="en-US" smtClean="0"/>
              <a:pPr/>
              <a:t>10/5/2022</a:t>
            </a:fld>
            <a:endParaRPr lang="en-US"/>
          </a:p>
        </p:txBody>
      </p:sp>
      <p:sp>
        <p:nvSpPr>
          <p:cNvPr id="8" name="Élőláb helye 7"/>
          <p:cNvSpPr>
            <a:spLocks noGrp="1"/>
          </p:cNvSpPr>
          <p:nvPr>
            <p:ph type="ftr" sz="quarter" idx="11"/>
          </p:nvPr>
        </p:nvSpPr>
        <p:spPr/>
        <p:txBody>
          <a:bodyPr/>
          <a:lstStyle/>
          <a:p>
            <a:endParaRPr lang="en-US"/>
          </a:p>
        </p:txBody>
      </p:sp>
      <p:sp>
        <p:nvSpPr>
          <p:cNvPr id="9" name="Dia számának helye 8"/>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2554242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a:t>Mintacím szerkesztése</a:t>
            </a:r>
            <a:endParaRPr lang="en-US"/>
          </a:p>
        </p:txBody>
      </p:sp>
      <p:sp>
        <p:nvSpPr>
          <p:cNvPr id="3" name="Dátum helye 2"/>
          <p:cNvSpPr>
            <a:spLocks noGrp="1"/>
          </p:cNvSpPr>
          <p:nvPr>
            <p:ph type="dt" sz="half" idx="10"/>
          </p:nvPr>
        </p:nvSpPr>
        <p:spPr/>
        <p:txBody>
          <a:bodyPr/>
          <a:lstStyle/>
          <a:p>
            <a:fld id="{CD2373A7-1A83-4ABE-A3E8-705480C97278}" type="datetime1">
              <a:rPr lang="en-US" smtClean="0"/>
              <a:pPr/>
              <a:t>10/5/2022</a:t>
            </a:fld>
            <a:endParaRPr lang="en-US"/>
          </a:p>
        </p:txBody>
      </p:sp>
      <p:sp>
        <p:nvSpPr>
          <p:cNvPr id="4" name="Élőláb helye 3"/>
          <p:cNvSpPr>
            <a:spLocks noGrp="1"/>
          </p:cNvSpPr>
          <p:nvPr>
            <p:ph type="ftr" sz="quarter" idx="11"/>
          </p:nvPr>
        </p:nvSpPr>
        <p:spPr/>
        <p:txBody>
          <a:bodyPr/>
          <a:lstStyle/>
          <a:p>
            <a:endParaRPr lang="en-US"/>
          </a:p>
        </p:txBody>
      </p:sp>
      <p:sp>
        <p:nvSpPr>
          <p:cNvPr id="5" name="Dia számának helye 4"/>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2127910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p:cNvSpPr>
            <a:spLocks noGrp="1"/>
          </p:cNvSpPr>
          <p:nvPr>
            <p:ph type="dt" sz="half" idx="10"/>
          </p:nvPr>
        </p:nvSpPr>
        <p:spPr/>
        <p:txBody>
          <a:bodyPr/>
          <a:lstStyle/>
          <a:p>
            <a:fld id="{DA3F19EF-FFB7-4D80-9993-A18F77F08777}" type="datetime1">
              <a:rPr lang="en-US" smtClean="0"/>
              <a:pPr/>
              <a:t>10/5/2022</a:t>
            </a:fld>
            <a:endParaRPr lang="en-US"/>
          </a:p>
        </p:txBody>
      </p:sp>
      <p:sp>
        <p:nvSpPr>
          <p:cNvPr id="3" name="Élőláb helye 2"/>
          <p:cNvSpPr>
            <a:spLocks noGrp="1"/>
          </p:cNvSpPr>
          <p:nvPr>
            <p:ph type="ftr" sz="quarter" idx="11"/>
          </p:nvPr>
        </p:nvSpPr>
        <p:spPr/>
        <p:txBody>
          <a:bodyPr/>
          <a:lstStyle/>
          <a:p>
            <a:endParaRPr lang="en-US"/>
          </a:p>
        </p:txBody>
      </p:sp>
      <p:sp>
        <p:nvSpPr>
          <p:cNvPr id="4" name="Dia számának helye 3"/>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1133877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a:p>
        </p:txBody>
      </p:sp>
      <p:sp>
        <p:nvSpPr>
          <p:cNvPr id="3" name="Tartalom helye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520C89E3-3430-46D6-8CD8-580997B02A7F}" type="datetime1">
              <a:rPr lang="en-US" smtClean="0"/>
              <a:pPr/>
              <a:t>10/5/2022</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196899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p:cNvSpPr>
            <a:spLocks noGrp="1"/>
          </p:cNvSpPr>
          <p:nvPr>
            <p:ph type="title"/>
          </p:nvPr>
        </p:nvSpPr>
        <p:spPr>
          <a:xfrm>
            <a:off x="839788" y="457200"/>
            <a:ext cx="3932237" cy="1600200"/>
          </a:xfrm>
        </p:spPr>
        <p:txBody>
          <a:bodyPr anchor="b"/>
          <a:lstStyle>
            <a:lvl1pPr>
              <a:defRPr sz="3200"/>
            </a:lvl1pPr>
          </a:lstStyle>
          <a:p>
            <a:r>
              <a:rPr lang="hu-HU"/>
              <a:t>Mintacím szerkesztése</a:t>
            </a:r>
            <a:endParaRPr lang="en-US"/>
          </a:p>
        </p:txBody>
      </p:sp>
      <p:sp>
        <p:nvSpPr>
          <p:cNvPr id="3" name="Kép hely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Szöveg hely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p:cNvSpPr>
            <a:spLocks noGrp="1"/>
          </p:cNvSpPr>
          <p:nvPr>
            <p:ph type="dt" sz="half" idx="10"/>
          </p:nvPr>
        </p:nvSpPr>
        <p:spPr/>
        <p:txBody>
          <a:bodyPr/>
          <a:lstStyle/>
          <a:p>
            <a:fld id="{9A0DD077-507F-4352-BA35-308E8C0A515F}" type="datetime1">
              <a:rPr lang="en-US" smtClean="0"/>
              <a:pPr/>
              <a:t>10/5/2022</a:t>
            </a:fld>
            <a:endParaRPr lang="en-US"/>
          </a:p>
        </p:txBody>
      </p:sp>
      <p:sp>
        <p:nvSpPr>
          <p:cNvPr id="6" name="Élőláb helye 5"/>
          <p:cNvSpPr>
            <a:spLocks noGrp="1"/>
          </p:cNvSpPr>
          <p:nvPr>
            <p:ph type="ftr" sz="quarter" idx="11"/>
          </p:nvPr>
        </p:nvSpPr>
        <p:spPr/>
        <p:txBody>
          <a:bodyPr/>
          <a:lstStyle/>
          <a:p>
            <a:endParaRPr lang="en-US"/>
          </a:p>
        </p:txBody>
      </p:sp>
      <p:sp>
        <p:nvSpPr>
          <p:cNvPr id="7" name="Dia számának helye 6"/>
          <p:cNvSpPr>
            <a:spLocks noGrp="1"/>
          </p:cNvSpPr>
          <p:nvPr>
            <p:ph type="sldNum" sz="quarter" idx="12"/>
          </p:nvPr>
        </p:nvSpPr>
        <p:spPr/>
        <p:txBody>
          <a:bodyPr/>
          <a:lstStyle/>
          <a:p>
            <a:fld id="{98337BB6-50AB-4680-B8C9-E314F89298A6}" type="slidenum">
              <a:rPr lang="en-US" smtClean="0"/>
              <a:pPr/>
              <a:t>‹#›</a:t>
            </a:fld>
            <a:endParaRPr lang="en-US"/>
          </a:p>
        </p:txBody>
      </p:sp>
    </p:spTree>
    <p:extLst>
      <p:ext uri="{BB962C8B-B14F-4D97-AF65-F5344CB8AC3E}">
        <p14:creationId xmlns:p14="http://schemas.microsoft.com/office/powerpoint/2010/main" val="1194023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endParaRPr lang="en-US"/>
          </a:p>
        </p:txBody>
      </p:sp>
      <p:sp>
        <p:nvSpPr>
          <p:cNvPr id="3" name="Szöveg hely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endParaRPr lang="en-US"/>
          </a:p>
        </p:txBody>
      </p:sp>
      <p:sp>
        <p:nvSpPr>
          <p:cNvPr id="4" name="Dátum hely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01A1BC-E86F-46AF-9398-C4ACF1C1B1A4}" type="datetime1">
              <a:rPr lang="en-US" smtClean="0"/>
              <a:pPr/>
              <a:t>10/5/2022</a:t>
            </a:fld>
            <a:endParaRPr lang="en-US"/>
          </a:p>
        </p:txBody>
      </p:sp>
      <p:sp>
        <p:nvSpPr>
          <p:cNvPr id="5" name="Élőláb hely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Dia számának hely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37BB6-50AB-4680-B8C9-E314F89298A6}" type="slidenum">
              <a:rPr lang="en-US" smtClean="0"/>
              <a:pPr/>
              <a:t>‹#›</a:t>
            </a:fld>
            <a:endParaRPr lang="en-US"/>
          </a:p>
        </p:txBody>
      </p:sp>
    </p:spTree>
    <p:extLst>
      <p:ext uri="{BB962C8B-B14F-4D97-AF65-F5344CB8AC3E}">
        <p14:creationId xmlns:p14="http://schemas.microsoft.com/office/powerpoint/2010/main" val="36224245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ctrTitle"/>
          </p:nvPr>
        </p:nvSpPr>
        <p:spPr/>
        <p:txBody>
          <a:bodyPr>
            <a:normAutofit fontScale="90000"/>
          </a:bodyPr>
          <a:lstStyle/>
          <a:p>
            <a:r>
              <a:rPr lang="hu-HU" sz="4400" b="1" dirty="0">
                <a:latin typeface="Bookman Old Style" panose="02050604050505020204" pitchFamily="18" charset="0"/>
                <a:ea typeface="Times New Roman" panose="02020603050405020304" pitchFamily="18" charset="0"/>
              </a:rPr>
              <a:t>Közösségi beruházások társadalmi szempontú értékelése II.	</a:t>
            </a:r>
            <a:r>
              <a:rPr lang="hu-HU" sz="4400" dirty="0"/>
              <a:t/>
            </a:r>
            <a:br>
              <a:rPr lang="hu-HU" sz="4400" dirty="0"/>
            </a:br>
            <a:r>
              <a:rPr lang="hu-HU" sz="2200" i="1" dirty="0"/>
              <a:t/>
            </a:r>
            <a:br>
              <a:rPr lang="hu-HU" sz="2200" i="1" dirty="0"/>
            </a:br>
            <a:endParaRPr lang="en-US" sz="2200" i="1" dirty="0"/>
          </a:p>
        </p:txBody>
      </p:sp>
      <p:sp>
        <p:nvSpPr>
          <p:cNvPr id="3" name="Alcím 2"/>
          <p:cNvSpPr>
            <a:spLocks noGrp="1"/>
          </p:cNvSpPr>
          <p:nvPr>
            <p:ph type="subTitle" idx="1"/>
          </p:nvPr>
        </p:nvSpPr>
        <p:spPr>
          <a:xfrm>
            <a:off x="1524000" y="3803905"/>
            <a:ext cx="9144000" cy="1581912"/>
          </a:xfrm>
        </p:spPr>
        <p:txBody>
          <a:bodyPr>
            <a:normAutofit fontScale="70000" lnSpcReduction="20000"/>
          </a:bodyPr>
          <a:lstStyle/>
          <a:p>
            <a:pPr algn="just">
              <a:tabLst>
                <a:tab pos="540385" algn="l"/>
              </a:tabLst>
            </a:pPr>
            <a:r>
              <a:rPr lang="hu-HU" sz="1800" b="1" dirty="0">
                <a:effectLst/>
                <a:latin typeface="Bookman Old Style" panose="02050604050505020204" pitchFamily="18" charset="0"/>
                <a:ea typeface="Times New Roman" panose="02020603050405020304" pitchFamily="18" charset="0"/>
              </a:rPr>
              <a:t>Dr. Hajnal István</a:t>
            </a:r>
            <a:r>
              <a:rPr lang="hu-HU" sz="1800" dirty="0">
                <a:effectLst/>
                <a:latin typeface="Bookman Old Style" panose="02050604050505020204" pitchFamily="18" charset="0"/>
                <a:ea typeface="Times New Roman" panose="02020603050405020304" pitchFamily="18" charset="0"/>
              </a:rPr>
              <a:t> – GRANT THORNTON - Mesterkurzus</a:t>
            </a:r>
            <a:r>
              <a:rPr lang="hu-HU" sz="1800" b="1" dirty="0">
                <a:effectLst/>
                <a:latin typeface="Bookman Old Style" panose="02050604050505020204" pitchFamily="18" charset="0"/>
                <a:ea typeface="Times New Roman" panose="02020603050405020304" pitchFamily="18" charset="0"/>
              </a:rPr>
              <a:t> </a:t>
            </a:r>
            <a:r>
              <a:rPr lang="hu-HU" sz="1800" dirty="0">
                <a:effectLst/>
                <a:latin typeface="Bookman Old Style" panose="02050604050505020204" pitchFamily="18" charset="0"/>
                <a:ea typeface="Times New Roman" panose="02020603050405020304" pitchFamily="18" charset="0"/>
              </a:rPr>
              <a:t>vezetője</a:t>
            </a:r>
            <a:endParaRPr lang="hu-HU" sz="1800" dirty="0">
              <a:effectLst/>
              <a:latin typeface="Times New Roman" panose="02020603050405020304" pitchFamily="18" charset="0"/>
              <a:ea typeface="Times New Roman" panose="02020603050405020304" pitchFamily="18" charset="0"/>
            </a:endParaRPr>
          </a:p>
          <a:p>
            <a:pPr algn="just"/>
            <a:r>
              <a:rPr lang="hu-HU" sz="1800" b="1" dirty="0">
                <a:effectLst/>
                <a:latin typeface="Bookman Old Style" panose="02050604050505020204" pitchFamily="18" charset="0"/>
                <a:ea typeface="Times New Roman" panose="02020603050405020304" pitchFamily="18" charset="0"/>
                <a:cs typeface="Times New Roman" panose="02020603050405020304" pitchFamily="18" charset="0"/>
              </a:rPr>
              <a:t>Dr. Juhász Tünde</a:t>
            </a:r>
            <a:r>
              <a:rPr lang="hu-HU" sz="1800" dirty="0">
                <a:effectLst/>
                <a:latin typeface="Bookman Old Style" panose="02050604050505020204" pitchFamily="18" charset="0"/>
                <a:ea typeface="Times New Roman" panose="02020603050405020304" pitchFamily="18" charset="0"/>
                <a:cs typeface="Times New Roman" panose="02020603050405020304" pitchFamily="18" charset="0"/>
              </a:rPr>
              <a:t> egyetemi adjunktus – SZÉCHENYI ISTVÁN EGYETEM , Győr</a:t>
            </a:r>
          </a:p>
          <a:p>
            <a:pPr algn="just"/>
            <a:r>
              <a:rPr lang="hu-HU" sz="1800" b="1" dirty="0" err="1">
                <a:latin typeface="Bookman Old Style" panose="02050604050505020204" pitchFamily="18" charset="0"/>
                <a:ea typeface="Times New Roman" panose="02020603050405020304" pitchFamily="18" charset="0"/>
              </a:rPr>
              <a:t>Fischl</a:t>
            </a:r>
            <a:r>
              <a:rPr lang="hu-HU" sz="1800" b="1" dirty="0">
                <a:latin typeface="Bookman Old Style" panose="02050604050505020204" pitchFamily="18" charset="0"/>
                <a:ea typeface="Times New Roman" panose="02020603050405020304" pitchFamily="18" charset="0"/>
              </a:rPr>
              <a:t> Ákos</a:t>
            </a:r>
            <a:r>
              <a:rPr lang="hu-HU" sz="1800" dirty="0">
                <a:latin typeface="Bookman Old Style" panose="02050604050505020204" pitchFamily="18" charset="0"/>
                <a:ea typeface="Times New Roman" panose="02020603050405020304" pitchFamily="18" charset="0"/>
              </a:rPr>
              <a:t> – </a:t>
            </a:r>
            <a:r>
              <a:rPr lang="hu-HU" sz="1800" dirty="0" err="1">
                <a:latin typeface="Bookman Old Style" panose="02050604050505020204" pitchFamily="18" charset="0"/>
                <a:ea typeface="Times New Roman" panose="02020603050405020304" pitchFamily="18" charset="0"/>
              </a:rPr>
              <a:t>MAISz</a:t>
            </a:r>
            <a:r>
              <a:rPr lang="hu-HU" sz="1800" dirty="0">
                <a:latin typeface="Bookman Old Style" panose="02050604050505020204" pitchFamily="18" charset="0"/>
                <a:ea typeface="Times New Roman" panose="02020603050405020304" pitchFamily="18" charset="0"/>
              </a:rPr>
              <a:t> – OPT JZB vezérigazgató-helyettes</a:t>
            </a:r>
            <a:endParaRPr lang="hu-HU" sz="1800" dirty="0">
              <a:latin typeface="Times New Roman" panose="02020603050405020304" pitchFamily="18" charset="0"/>
              <a:ea typeface="Times New Roman" panose="02020603050405020304" pitchFamily="18" charset="0"/>
            </a:endParaRPr>
          </a:p>
          <a:p>
            <a:pPr algn="just"/>
            <a:r>
              <a:rPr lang="hu-HU" sz="1800" b="1" dirty="0">
                <a:effectLst/>
                <a:latin typeface="Bookman Old Style" panose="02050604050505020204" pitchFamily="18" charset="0"/>
                <a:ea typeface="Times New Roman" panose="02020603050405020304" pitchFamily="18" charset="0"/>
              </a:rPr>
              <a:t>Martonosi Éva</a:t>
            </a:r>
            <a:r>
              <a:rPr lang="hu-HU" sz="1800" dirty="0">
                <a:effectLst/>
                <a:latin typeface="Bookman Old Style" panose="02050604050505020204" pitchFamily="18" charset="0"/>
                <a:ea typeface="Times New Roman" panose="02020603050405020304" pitchFamily="18" charset="0"/>
              </a:rPr>
              <a:t> – </a:t>
            </a:r>
            <a:r>
              <a:rPr lang="hu-HU" sz="1800" dirty="0" err="1">
                <a:effectLst/>
                <a:latin typeface="Bookman Old Style" panose="02050604050505020204" pitchFamily="18" charset="0"/>
                <a:ea typeface="Times New Roman" panose="02020603050405020304" pitchFamily="18" charset="0"/>
              </a:rPr>
              <a:t>MAISz</a:t>
            </a:r>
            <a:r>
              <a:rPr lang="hu-HU" sz="1800" dirty="0">
                <a:effectLst/>
                <a:latin typeface="Bookman Old Style" panose="02050604050505020204" pitchFamily="18" charset="0"/>
                <a:ea typeface="Times New Roman" panose="02020603050405020304" pitchFamily="18" charset="0"/>
              </a:rPr>
              <a:t> –ESTON Értékelés vezetője</a:t>
            </a:r>
          </a:p>
          <a:p>
            <a:pPr algn="just"/>
            <a:r>
              <a:rPr lang="hu-HU" sz="1800" b="1" dirty="0" smtClean="0">
                <a:effectLst/>
                <a:latin typeface="Bookman Old Style" panose="02050604050505020204" pitchFamily="18" charset="0"/>
                <a:ea typeface="Times New Roman" panose="02020603050405020304" pitchFamily="18" charset="0"/>
              </a:rPr>
              <a:t>DR Novák Zalán </a:t>
            </a:r>
            <a:r>
              <a:rPr lang="hu-HU" sz="1800" dirty="0" smtClean="0">
                <a:effectLst/>
                <a:latin typeface="Bookman Old Style" panose="02050604050505020204" pitchFamily="18" charset="0"/>
                <a:ea typeface="Times New Roman" panose="02020603050405020304" pitchFamily="18" charset="0"/>
              </a:rPr>
              <a:t>– EURO – IMMO </a:t>
            </a:r>
            <a:r>
              <a:rPr lang="hu-HU" sz="1800" dirty="0" err="1" smtClean="0">
                <a:effectLst/>
                <a:latin typeface="Bookman Old Style" panose="02050604050505020204" pitchFamily="18" charset="0"/>
                <a:ea typeface="Times New Roman" panose="02020603050405020304" pitchFamily="18" charset="0"/>
              </a:rPr>
              <a:t>Expert</a:t>
            </a:r>
            <a:r>
              <a:rPr lang="hu-HU" sz="1800" dirty="0" smtClean="0">
                <a:effectLst/>
                <a:latin typeface="Bookman Old Style" panose="02050604050505020204" pitchFamily="18" charset="0"/>
                <a:ea typeface="Times New Roman" panose="02020603050405020304" pitchFamily="18" charset="0"/>
              </a:rPr>
              <a:t> Kft., ügyvezető</a:t>
            </a:r>
          </a:p>
          <a:p>
            <a:pPr algn="just"/>
            <a:r>
              <a:rPr lang="hu-HU" sz="1800" b="1" dirty="0" smtClean="0">
                <a:effectLst/>
                <a:latin typeface="Bookman Old Style" panose="02050604050505020204" pitchFamily="18" charset="0"/>
                <a:ea typeface="Times New Roman" panose="02020603050405020304" pitchFamily="18" charset="0"/>
              </a:rPr>
              <a:t>Rábai </a:t>
            </a:r>
            <a:r>
              <a:rPr lang="hu-HU" sz="1800" b="1" dirty="0">
                <a:effectLst/>
                <a:latin typeface="Bookman Old Style" panose="02050604050505020204" pitchFamily="18" charset="0"/>
                <a:ea typeface="Times New Roman" panose="02020603050405020304" pitchFamily="18" charset="0"/>
              </a:rPr>
              <a:t>György</a:t>
            </a:r>
            <a:r>
              <a:rPr lang="hu-HU" sz="1800" dirty="0">
                <a:effectLst/>
                <a:latin typeface="Bookman Old Style" panose="02050604050505020204" pitchFamily="18" charset="0"/>
                <a:ea typeface="Times New Roman" panose="02020603050405020304" pitchFamily="18" charset="0"/>
              </a:rPr>
              <a:t> – </a:t>
            </a:r>
            <a:r>
              <a:rPr lang="hu-HU" sz="1800" dirty="0" err="1">
                <a:effectLst/>
                <a:latin typeface="Bookman Old Style" panose="02050604050505020204" pitchFamily="18" charset="0"/>
                <a:ea typeface="Times New Roman" panose="02020603050405020304" pitchFamily="18" charset="0"/>
              </a:rPr>
              <a:t>MAISz</a:t>
            </a:r>
            <a:r>
              <a:rPr lang="hu-HU" sz="1800" dirty="0">
                <a:effectLst/>
                <a:latin typeface="Bookman Old Style" panose="02050604050505020204" pitchFamily="18" charset="0"/>
                <a:ea typeface="Times New Roman" panose="02020603050405020304" pitchFamily="18" charset="0"/>
              </a:rPr>
              <a:t> - PROPHEX Europe Consulting Kft. vezérigazgató</a:t>
            </a:r>
            <a:endParaRPr lang="hu-HU" sz="1800" dirty="0">
              <a:effectLst/>
              <a:latin typeface="Times New Roman" panose="02020603050405020304" pitchFamily="18" charset="0"/>
              <a:ea typeface="Times New Roman" panose="02020603050405020304" pitchFamily="18" charset="0"/>
            </a:endParaRPr>
          </a:p>
        </p:txBody>
      </p:sp>
      <p:pic>
        <p:nvPicPr>
          <p:cNvPr id="4" name="Kép 3"/>
          <p:cNvPicPr>
            <a:picLocks noChangeAspect="1"/>
          </p:cNvPicPr>
          <p:nvPr/>
        </p:nvPicPr>
        <p:blipFill>
          <a:blip r:embed="rId2" cstate="print"/>
          <a:stretch>
            <a:fillRect/>
          </a:stretch>
        </p:blipFill>
        <p:spPr>
          <a:xfrm>
            <a:off x="0" y="6290903"/>
            <a:ext cx="5054018" cy="567097"/>
          </a:xfrm>
          <a:prstGeom prst="rect">
            <a:avLst/>
          </a:prstGeom>
        </p:spPr>
      </p:pic>
      <p:pic>
        <p:nvPicPr>
          <p:cNvPr id="5" name="Kép 4"/>
          <p:cNvPicPr>
            <a:picLocks noChangeAspect="1"/>
          </p:cNvPicPr>
          <p:nvPr/>
        </p:nvPicPr>
        <p:blipFill>
          <a:blip r:embed="rId3" cstate="print"/>
          <a:stretch>
            <a:fillRect/>
          </a:stretch>
        </p:blipFill>
        <p:spPr>
          <a:xfrm>
            <a:off x="9592574" y="6046538"/>
            <a:ext cx="2599426" cy="811461"/>
          </a:xfrm>
          <a:prstGeom prst="rect">
            <a:avLst/>
          </a:prstGeom>
        </p:spPr>
      </p:pic>
      <p:sp>
        <p:nvSpPr>
          <p:cNvPr id="6" name="Téglalap 5">
            <a:extLst>
              <a:ext uri="{FF2B5EF4-FFF2-40B4-BE49-F238E27FC236}">
                <a16:creationId xmlns:a16="http://schemas.microsoft.com/office/drawing/2014/main" xmlns="" id="{4C85EF47-DBF3-8134-4610-44279236677C}"/>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2711696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Értékelési módszerek mátrixa </a:t>
            </a:r>
            <a:r>
              <a:rPr lang="hu-HU" sz="2000" dirty="0"/>
              <a:t>(2. sz. táblázat) </a:t>
            </a:r>
            <a:endParaRPr lang="en-US" sz="2000" dirty="0"/>
          </a:p>
        </p:txBody>
      </p:sp>
      <p:sp>
        <p:nvSpPr>
          <p:cNvPr id="3" name="Content Placeholder 2"/>
          <p:cNvSpPr>
            <a:spLocks noGrp="1"/>
          </p:cNvSpPr>
          <p:nvPr>
            <p:ph idx="1"/>
          </p:nvPr>
        </p:nvSpPr>
        <p:spPr/>
        <p:txBody>
          <a:bodyPr>
            <a:normAutofit/>
          </a:bodyPr>
          <a:lstStyle/>
          <a:p>
            <a:r>
              <a:rPr lang="hu-HU" dirty="0"/>
              <a:t>A következő táblázat értelmezéséhez:</a:t>
            </a:r>
          </a:p>
          <a:p>
            <a:pPr lvl="1"/>
            <a:r>
              <a:rPr lang="hu-HU" dirty="0"/>
              <a:t>A 1/2002. (BK 8.) </a:t>
            </a:r>
            <a:r>
              <a:rPr lang="hu-HU" dirty="0" err="1"/>
              <a:t>BM-EüM-FVM-GM-ISM-KöM-KöViM-NKÖM-OM-SzCsM</a:t>
            </a:r>
            <a:r>
              <a:rPr lang="hu-HU" dirty="0"/>
              <a:t>; az önkormányzati ingatlanvagyon egységes és egyedi értékeléséhez c. irányelv alapján listázott ingatlan-típusok</a:t>
            </a:r>
          </a:p>
          <a:p>
            <a:pPr lvl="1"/>
            <a:r>
              <a:rPr lang="hu-HU" dirty="0"/>
              <a:t> A 3 alapmódszer alkalmazhatósága</a:t>
            </a:r>
          </a:p>
          <a:p>
            <a:pPr lvl="1"/>
            <a:r>
              <a:rPr lang="hu-HU" dirty="0"/>
              <a:t>Az ajánlott „élményérték” módszer alkalmazhatósága</a:t>
            </a:r>
          </a:p>
          <a:p>
            <a:pPr lvl="1"/>
            <a:r>
              <a:rPr lang="hu-HU" dirty="0"/>
              <a:t>További módszertani javaslatok</a:t>
            </a:r>
          </a:p>
          <a:p>
            <a:r>
              <a:rPr lang="hu-HU" dirty="0"/>
              <a:t>A táblázatban a módszerek és az ingatlan-típusok kerültek egyeztetésre, a megállapítandó értékformák tekintetében az 1. sz. táblázat ad iránymutatást</a:t>
            </a:r>
            <a:endParaRPr lang="en-US" dirty="0"/>
          </a:p>
        </p:txBody>
      </p:sp>
      <p:sp>
        <p:nvSpPr>
          <p:cNvPr id="4" name="Slide Number Placeholder 3"/>
          <p:cNvSpPr>
            <a:spLocks noGrp="1"/>
          </p:cNvSpPr>
          <p:nvPr>
            <p:ph type="sldNum" sz="quarter" idx="12"/>
          </p:nvPr>
        </p:nvSpPr>
        <p:spPr/>
        <p:txBody>
          <a:bodyPr/>
          <a:lstStyle/>
          <a:p>
            <a:fld id="{98337BB6-50AB-4680-B8C9-E314F89298A6}" type="slidenum">
              <a:rPr lang="en-US" smtClean="0"/>
              <a:pPr/>
              <a:t>10</a:t>
            </a:fld>
            <a:endParaRPr lang="en-US"/>
          </a:p>
        </p:txBody>
      </p:sp>
      <p:pic>
        <p:nvPicPr>
          <p:cNvPr id="5" name="Kép 4">
            <a:extLst>
              <a:ext uri="{FF2B5EF4-FFF2-40B4-BE49-F238E27FC236}">
                <a16:creationId xmlns:a16="http://schemas.microsoft.com/office/drawing/2014/main" xmlns="" id="{BB4C1220-6FA6-7EB5-3912-D863375DC9E9}"/>
              </a:ext>
            </a:extLst>
          </p:cNvPr>
          <p:cNvPicPr>
            <a:picLocks noChangeAspect="1"/>
          </p:cNvPicPr>
          <p:nvPr/>
        </p:nvPicPr>
        <p:blipFill>
          <a:blip r:embed="rId2"/>
          <a:stretch>
            <a:fillRect/>
          </a:stretch>
        </p:blipFill>
        <p:spPr>
          <a:xfrm>
            <a:off x="0" y="6290903"/>
            <a:ext cx="5054018" cy="567097"/>
          </a:xfrm>
          <a:prstGeom prst="rect">
            <a:avLst/>
          </a:prstGeom>
        </p:spPr>
      </p:pic>
      <p:sp>
        <p:nvSpPr>
          <p:cNvPr id="6" name="Téglalap 5">
            <a:extLst>
              <a:ext uri="{FF2B5EF4-FFF2-40B4-BE49-F238E27FC236}">
                <a16:creationId xmlns:a16="http://schemas.microsoft.com/office/drawing/2014/main" xmlns="" id="{2E9151BF-BC43-1B2C-FC97-0754906E7490}"/>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7" name="Kép 6">
            <a:extLst>
              <a:ext uri="{FF2B5EF4-FFF2-40B4-BE49-F238E27FC236}">
                <a16:creationId xmlns:a16="http://schemas.microsoft.com/office/drawing/2014/main" xmlns="" id="{FCF64B48-CDEA-097F-2494-9A06AC2765F7}"/>
              </a:ext>
            </a:extLst>
          </p:cNvPr>
          <p:cNvPicPr>
            <a:picLocks noChangeAspect="1"/>
          </p:cNvPicPr>
          <p:nvPr/>
        </p:nvPicPr>
        <p:blipFill>
          <a:blip r:embed="rId3"/>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2460471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11</a:t>
            </a:fld>
            <a:endParaRPr lang="en-US"/>
          </a:p>
        </p:txBody>
      </p:sp>
      <p:pic>
        <p:nvPicPr>
          <p:cNvPr id="8" name="Picture 7"/>
          <p:cNvPicPr>
            <a:picLocks noChangeAspect="1"/>
          </p:cNvPicPr>
          <p:nvPr/>
        </p:nvPicPr>
        <p:blipFill>
          <a:blip r:embed="rId2"/>
          <a:stretch>
            <a:fillRect/>
          </a:stretch>
        </p:blipFill>
        <p:spPr>
          <a:xfrm>
            <a:off x="1315245" y="136525"/>
            <a:ext cx="9099771" cy="5905571"/>
          </a:xfrm>
          <a:prstGeom prst="rect">
            <a:avLst/>
          </a:prstGeom>
        </p:spPr>
      </p:pic>
      <p:pic>
        <p:nvPicPr>
          <p:cNvPr id="2" name="Kép 1">
            <a:extLst>
              <a:ext uri="{FF2B5EF4-FFF2-40B4-BE49-F238E27FC236}">
                <a16:creationId xmlns:a16="http://schemas.microsoft.com/office/drawing/2014/main" xmlns="" id="{D3188391-5093-8E49-C842-5ED697338851}"/>
              </a:ext>
            </a:extLst>
          </p:cNvPr>
          <p:cNvPicPr>
            <a:picLocks noChangeAspect="1"/>
          </p:cNvPicPr>
          <p:nvPr/>
        </p:nvPicPr>
        <p:blipFill>
          <a:blip r:embed="rId3"/>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5043BF34-35DD-71B3-7444-EDFA8B433588}"/>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5" name="Kép 4">
            <a:extLst>
              <a:ext uri="{FF2B5EF4-FFF2-40B4-BE49-F238E27FC236}">
                <a16:creationId xmlns:a16="http://schemas.microsoft.com/office/drawing/2014/main" xmlns="" id="{6808F0E9-741F-4E42-281F-67D70EF74302}"/>
              </a:ext>
            </a:extLst>
          </p:cNvPr>
          <p:cNvPicPr>
            <a:picLocks noChangeAspect="1"/>
          </p:cNvPicPr>
          <p:nvPr/>
        </p:nvPicPr>
        <p:blipFill>
          <a:blip r:embed="rId4"/>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8733738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12</a:t>
            </a:fld>
            <a:endParaRPr lang="en-US"/>
          </a:p>
        </p:txBody>
      </p:sp>
      <p:pic>
        <p:nvPicPr>
          <p:cNvPr id="6" name="Picture 5"/>
          <p:cNvPicPr>
            <a:picLocks noChangeAspect="1"/>
          </p:cNvPicPr>
          <p:nvPr/>
        </p:nvPicPr>
        <p:blipFill>
          <a:blip r:embed="rId2"/>
          <a:stretch>
            <a:fillRect/>
          </a:stretch>
        </p:blipFill>
        <p:spPr>
          <a:xfrm>
            <a:off x="1112559" y="136526"/>
            <a:ext cx="9467049" cy="5986794"/>
          </a:xfrm>
          <a:prstGeom prst="rect">
            <a:avLst/>
          </a:prstGeom>
        </p:spPr>
      </p:pic>
      <p:pic>
        <p:nvPicPr>
          <p:cNvPr id="2" name="Kép 1">
            <a:extLst>
              <a:ext uri="{FF2B5EF4-FFF2-40B4-BE49-F238E27FC236}">
                <a16:creationId xmlns:a16="http://schemas.microsoft.com/office/drawing/2014/main" xmlns="" id="{B404E41C-41A2-2734-E89C-7BED8D840095}"/>
              </a:ext>
            </a:extLst>
          </p:cNvPr>
          <p:cNvPicPr>
            <a:picLocks noChangeAspect="1"/>
          </p:cNvPicPr>
          <p:nvPr/>
        </p:nvPicPr>
        <p:blipFill>
          <a:blip r:embed="rId3"/>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259DA2FE-FD7C-EEBA-0A81-9DE63D800101}"/>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5" name="Kép 4">
            <a:extLst>
              <a:ext uri="{FF2B5EF4-FFF2-40B4-BE49-F238E27FC236}">
                <a16:creationId xmlns:a16="http://schemas.microsoft.com/office/drawing/2014/main" xmlns="" id="{B6871E2D-0E05-760A-E1DB-09C72D7BF619}"/>
              </a:ext>
            </a:extLst>
          </p:cNvPr>
          <p:cNvPicPr>
            <a:picLocks noChangeAspect="1"/>
          </p:cNvPicPr>
          <p:nvPr/>
        </p:nvPicPr>
        <p:blipFill>
          <a:blip r:embed="rId4"/>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28054166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13</a:t>
            </a:fld>
            <a:endParaRPr lang="en-US"/>
          </a:p>
        </p:txBody>
      </p:sp>
      <p:pic>
        <p:nvPicPr>
          <p:cNvPr id="9" name="Picture 8"/>
          <p:cNvPicPr>
            <a:picLocks noChangeAspect="1"/>
          </p:cNvPicPr>
          <p:nvPr/>
        </p:nvPicPr>
        <p:blipFill>
          <a:blip r:embed="rId2"/>
          <a:stretch>
            <a:fillRect/>
          </a:stretch>
        </p:blipFill>
        <p:spPr>
          <a:xfrm>
            <a:off x="1648527" y="200533"/>
            <a:ext cx="9159518" cy="5989955"/>
          </a:xfrm>
          <a:prstGeom prst="rect">
            <a:avLst/>
          </a:prstGeom>
        </p:spPr>
      </p:pic>
      <p:pic>
        <p:nvPicPr>
          <p:cNvPr id="2" name="Kép 1">
            <a:extLst>
              <a:ext uri="{FF2B5EF4-FFF2-40B4-BE49-F238E27FC236}">
                <a16:creationId xmlns:a16="http://schemas.microsoft.com/office/drawing/2014/main" xmlns="" id="{8625F774-CB09-7BC4-D7FB-34FEF3C6A47F}"/>
              </a:ext>
            </a:extLst>
          </p:cNvPr>
          <p:cNvPicPr>
            <a:picLocks noChangeAspect="1"/>
          </p:cNvPicPr>
          <p:nvPr/>
        </p:nvPicPr>
        <p:blipFill>
          <a:blip r:embed="rId3"/>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A924C5CA-C983-C770-0028-1C5B9A8F33E5}"/>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5" name="Kép 4">
            <a:extLst>
              <a:ext uri="{FF2B5EF4-FFF2-40B4-BE49-F238E27FC236}">
                <a16:creationId xmlns:a16="http://schemas.microsoft.com/office/drawing/2014/main" xmlns="" id="{718E5365-0D45-A9F7-4478-F9FAEB0D686D}"/>
              </a:ext>
            </a:extLst>
          </p:cNvPr>
          <p:cNvPicPr>
            <a:picLocks noChangeAspect="1"/>
          </p:cNvPicPr>
          <p:nvPr/>
        </p:nvPicPr>
        <p:blipFill>
          <a:blip r:embed="rId4"/>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30759359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14</a:t>
            </a:fld>
            <a:endParaRPr lang="en-US"/>
          </a:p>
        </p:txBody>
      </p:sp>
      <p:pic>
        <p:nvPicPr>
          <p:cNvPr id="5" name="Picture 4"/>
          <p:cNvPicPr>
            <a:picLocks noChangeAspect="1"/>
          </p:cNvPicPr>
          <p:nvPr/>
        </p:nvPicPr>
        <p:blipFill>
          <a:blip r:embed="rId2"/>
          <a:stretch>
            <a:fillRect/>
          </a:stretch>
        </p:blipFill>
        <p:spPr>
          <a:xfrm>
            <a:off x="792480" y="374900"/>
            <a:ext cx="10607040" cy="5123207"/>
          </a:xfrm>
          <a:prstGeom prst="rect">
            <a:avLst/>
          </a:prstGeom>
        </p:spPr>
      </p:pic>
      <p:pic>
        <p:nvPicPr>
          <p:cNvPr id="2" name="Kép 1">
            <a:extLst>
              <a:ext uri="{FF2B5EF4-FFF2-40B4-BE49-F238E27FC236}">
                <a16:creationId xmlns:a16="http://schemas.microsoft.com/office/drawing/2014/main" xmlns="" id="{64276210-A9C9-8653-85DA-3BC3887F2612}"/>
              </a:ext>
            </a:extLst>
          </p:cNvPr>
          <p:cNvPicPr>
            <a:picLocks noChangeAspect="1"/>
          </p:cNvPicPr>
          <p:nvPr/>
        </p:nvPicPr>
        <p:blipFill>
          <a:blip r:embed="rId3"/>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B3A0F84A-84F7-78D2-7513-B7886888DCF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6" name="Kép 5">
            <a:extLst>
              <a:ext uri="{FF2B5EF4-FFF2-40B4-BE49-F238E27FC236}">
                <a16:creationId xmlns:a16="http://schemas.microsoft.com/office/drawing/2014/main" xmlns="" id="{9A78402D-73D4-FD47-E62D-E74FD46B10B1}"/>
              </a:ext>
            </a:extLst>
          </p:cNvPr>
          <p:cNvPicPr>
            <a:picLocks noChangeAspect="1"/>
          </p:cNvPicPr>
          <p:nvPr/>
        </p:nvPicPr>
        <p:blipFill>
          <a:blip r:embed="rId4"/>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9001330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15</a:t>
            </a:fld>
            <a:endParaRPr lang="en-US"/>
          </a:p>
        </p:txBody>
      </p:sp>
      <p:pic>
        <p:nvPicPr>
          <p:cNvPr id="2" name="Kép 1">
            <a:extLst>
              <a:ext uri="{FF2B5EF4-FFF2-40B4-BE49-F238E27FC236}">
                <a16:creationId xmlns:a16="http://schemas.microsoft.com/office/drawing/2014/main" xmlns="" id="{64276210-A9C9-8653-85DA-3BC3887F2612}"/>
              </a:ext>
            </a:extLst>
          </p:cNvPr>
          <p:cNvPicPr>
            <a:picLocks noChangeAspect="1"/>
          </p:cNvPicPr>
          <p:nvPr/>
        </p:nvPicPr>
        <p:blipFill>
          <a:blip r:embed="rId2"/>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B3A0F84A-84F7-78D2-7513-B7886888DCF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6" name="Kép 5">
            <a:extLst>
              <a:ext uri="{FF2B5EF4-FFF2-40B4-BE49-F238E27FC236}">
                <a16:creationId xmlns:a16="http://schemas.microsoft.com/office/drawing/2014/main" xmlns="" id="{9A78402D-73D4-FD47-E62D-E74FD46B10B1}"/>
              </a:ext>
            </a:extLst>
          </p:cNvPr>
          <p:cNvPicPr>
            <a:picLocks noChangeAspect="1"/>
          </p:cNvPicPr>
          <p:nvPr/>
        </p:nvPicPr>
        <p:blipFill>
          <a:blip r:embed="rId3"/>
          <a:stretch>
            <a:fillRect/>
          </a:stretch>
        </p:blipFill>
        <p:spPr>
          <a:xfrm>
            <a:off x="9980762" y="6167719"/>
            <a:ext cx="2211237" cy="690280"/>
          </a:xfrm>
          <a:prstGeom prst="rect">
            <a:avLst/>
          </a:prstGeom>
        </p:spPr>
      </p:pic>
      <p:sp>
        <p:nvSpPr>
          <p:cNvPr id="7" name="Cím 1">
            <a:extLst>
              <a:ext uri="{FF2B5EF4-FFF2-40B4-BE49-F238E27FC236}">
                <a16:creationId xmlns:a16="http://schemas.microsoft.com/office/drawing/2014/main" xmlns="" id="{4D54FF32-7058-733A-61D4-5DB192FE1D83}"/>
              </a:ext>
            </a:extLst>
          </p:cNvPr>
          <p:cNvSpPr>
            <a:spLocks noGrp="1"/>
          </p:cNvSpPr>
          <p:nvPr>
            <p:ph type="title"/>
          </p:nvPr>
        </p:nvSpPr>
        <p:spPr>
          <a:xfrm>
            <a:off x="838200" y="365125"/>
            <a:ext cx="10515600" cy="1325563"/>
          </a:xfrm>
        </p:spPr>
        <p:txBody>
          <a:bodyPr/>
          <a:lstStyle/>
          <a:p>
            <a:r>
              <a:rPr lang="hu-HU" dirty="0"/>
              <a:t>1. Felvetés </a:t>
            </a:r>
          </a:p>
        </p:txBody>
      </p:sp>
      <p:sp>
        <p:nvSpPr>
          <p:cNvPr id="8" name="Content Placeholder 2">
            <a:extLst>
              <a:ext uri="{FF2B5EF4-FFF2-40B4-BE49-F238E27FC236}">
                <a16:creationId xmlns:a16="http://schemas.microsoft.com/office/drawing/2014/main" xmlns="" id="{5A508939-43EE-067C-374B-FB65A87B281F}"/>
              </a:ext>
            </a:extLst>
          </p:cNvPr>
          <p:cNvSpPr>
            <a:spLocks noGrp="1"/>
          </p:cNvSpPr>
          <p:nvPr>
            <p:ph idx="1"/>
          </p:nvPr>
        </p:nvSpPr>
        <p:spPr>
          <a:xfrm>
            <a:off x="838200" y="1825625"/>
            <a:ext cx="10515600" cy="4351338"/>
          </a:xfrm>
        </p:spPr>
        <p:txBody>
          <a:bodyPr>
            <a:normAutofit/>
          </a:bodyPr>
          <a:lstStyle/>
          <a:p>
            <a:pPr marL="0" indent="0">
              <a:buNone/>
            </a:pPr>
            <a:r>
              <a:rPr lang="hu-HU" dirty="0"/>
              <a:t>A PIAC leképezi a közösségi / társadalmi hasznokat és érdekeket</a:t>
            </a:r>
          </a:p>
          <a:p>
            <a:pPr lvl="1"/>
            <a:r>
              <a:rPr lang="hu-HU" dirty="0"/>
              <a:t>A bérleti díjon;</a:t>
            </a:r>
          </a:p>
          <a:p>
            <a:pPr lvl="1"/>
            <a:r>
              <a:rPr lang="hu-HU" dirty="0"/>
              <a:t>A </a:t>
            </a:r>
            <a:r>
              <a:rPr lang="hu-HU" dirty="0" err="1"/>
              <a:t>yield</a:t>
            </a:r>
            <a:r>
              <a:rPr lang="hu-HU" dirty="0"/>
              <a:t>-en;</a:t>
            </a:r>
          </a:p>
          <a:p>
            <a:pPr lvl="1"/>
            <a:r>
              <a:rPr lang="hu-HU" dirty="0"/>
              <a:t>A kereslet – kínálat mechanizmusán keresztül.</a:t>
            </a:r>
          </a:p>
          <a:p>
            <a:pPr marL="457200" lvl="1" indent="0">
              <a:buNone/>
            </a:pPr>
            <a:endParaRPr lang="hu-HU" dirty="0"/>
          </a:p>
          <a:p>
            <a:pPr marL="0" lvl="1" indent="0">
              <a:spcBef>
                <a:spcPts val="1000"/>
              </a:spcBef>
              <a:buNone/>
            </a:pPr>
            <a:r>
              <a:rPr lang="hu-HU" sz="2800" u="sng" dirty="0"/>
              <a:t>Példa: </a:t>
            </a:r>
            <a:r>
              <a:rPr lang="hu-HU" sz="2800" dirty="0"/>
              <a:t>a fenntartható módon épített irodaházban a bérleti díjak magasabbak lehetnek.</a:t>
            </a:r>
          </a:p>
          <a:p>
            <a:pPr marL="0" lvl="1" indent="0">
              <a:spcBef>
                <a:spcPts val="1000"/>
              </a:spcBef>
              <a:buNone/>
            </a:pPr>
            <a:endParaRPr lang="hu-HU" sz="2800" dirty="0"/>
          </a:p>
          <a:p>
            <a:pPr marL="0" lvl="1" indent="0">
              <a:spcBef>
                <a:spcPts val="1000"/>
              </a:spcBef>
              <a:buNone/>
            </a:pPr>
            <a:r>
              <a:rPr lang="hu-HU" sz="2800" i="1" dirty="0"/>
              <a:t>Alkalmas ez a megközelítés arra, hogy a közösségi ingatlanokhoz Piaci Értéket rendeljünk?</a:t>
            </a:r>
          </a:p>
          <a:p>
            <a:pPr lvl="1"/>
            <a:endParaRPr lang="hu-HU" dirty="0"/>
          </a:p>
          <a:p>
            <a:endParaRPr lang="en-US" dirty="0"/>
          </a:p>
        </p:txBody>
      </p:sp>
    </p:spTree>
    <p:extLst>
      <p:ext uri="{BB962C8B-B14F-4D97-AF65-F5344CB8AC3E}">
        <p14:creationId xmlns:p14="http://schemas.microsoft.com/office/powerpoint/2010/main" val="576804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16</a:t>
            </a:fld>
            <a:endParaRPr lang="en-US"/>
          </a:p>
        </p:txBody>
      </p:sp>
      <p:pic>
        <p:nvPicPr>
          <p:cNvPr id="2" name="Kép 1">
            <a:extLst>
              <a:ext uri="{FF2B5EF4-FFF2-40B4-BE49-F238E27FC236}">
                <a16:creationId xmlns:a16="http://schemas.microsoft.com/office/drawing/2014/main" xmlns="" id="{64276210-A9C9-8653-85DA-3BC3887F2612}"/>
              </a:ext>
            </a:extLst>
          </p:cNvPr>
          <p:cNvPicPr>
            <a:picLocks noChangeAspect="1"/>
          </p:cNvPicPr>
          <p:nvPr/>
        </p:nvPicPr>
        <p:blipFill>
          <a:blip r:embed="rId2"/>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B3A0F84A-84F7-78D2-7513-B7886888DCF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6" name="Kép 5">
            <a:extLst>
              <a:ext uri="{FF2B5EF4-FFF2-40B4-BE49-F238E27FC236}">
                <a16:creationId xmlns:a16="http://schemas.microsoft.com/office/drawing/2014/main" xmlns="" id="{9A78402D-73D4-FD47-E62D-E74FD46B10B1}"/>
              </a:ext>
            </a:extLst>
          </p:cNvPr>
          <p:cNvPicPr>
            <a:picLocks noChangeAspect="1"/>
          </p:cNvPicPr>
          <p:nvPr/>
        </p:nvPicPr>
        <p:blipFill>
          <a:blip r:embed="rId3"/>
          <a:stretch>
            <a:fillRect/>
          </a:stretch>
        </p:blipFill>
        <p:spPr>
          <a:xfrm>
            <a:off x="9980762" y="6167719"/>
            <a:ext cx="2211237" cy="690280"/>
          </a:xfrm>
          <a:prstGeom prst="rect">
            <a:avLst/>
          </a:prstGeom>
        </p:spPr>
      </p:pic>
      <p:sp>
        <p:nvSpPr>
          <p:cNvPr id="7" name="Cím 1">
            <a:extLst>
              <a:ext uri="{FF2B5EF4-FFF2-40B4-BE49-F238E27FC236}">
                <a16:creationId xmlns:a16="http://schemas.microsoft.com/office/drawing/2014/main" xmlns="" id="{4D54FF32-7058-733A-61D4-5DB192FE1D83}"/>
              </a:ext>
            </a:extLst>
          </p:cNvPr>
          <p:cNvSpPr>
            <a:spLocks noGrp="1"/>
          </p:cNvSpPr>
          <p:nvPr>
            <p:ph type="title"/>
          </p:nvPr>
        </p:nvSpPr>
        <p:spPr>
          <a:xfrm>
            <a:off x="838200" y="365125"/>
            <a:ext cx="10515600" cy="1325563"/>
          </a:xfrm>
        </p:spPr>
        <p:txBody>
          <a:bodyPr/>
          <a:lstStyle/>
          <a:p>
            <a:r>
              <a:rPr lang="hu-HU" dirty="0"/>
              <a:t>2. Felvetés </a:t>
            </a:r>
          </a:p>
        </p:txBody>
      </p:sp>
      <p:sp>
        <p:nvSpPr>
          <p:cNvPr id="8" name="Content Placeholder 2">
            <a:extLst>
              <a:ext uri="{FF2B5EF4-FFF2-40B4-BE49-F238E27FC236}">
                <a16:creationId xmlns:a16="http://schemas.microsoft.com/office/drawing/2014/main" xmlns="" id="{5A508939-43EE-067C-374B-FB65A87B281F}"/>
              </a:ext>
            </a:extLst>
          </p:cNvPr>
          <p:cNvSpPr>
            <a:spLocks noGrp="1"/>
          </p:cNvSpPr>
          <p:nvPr>
            <p:ph idx="1"/>
          </p:nvPr>
        </p:nvSpPr>
        <p:spPr>
          <a:xfrm>
            <a:off x="838200" y="1825625"/>
            <a:ext cx="10515600" cy="4351338"/>
          </a:xfrm>
        </p:spPr>
        <p:txBody>
          <a:bodyPr>
            <a:normAutofit/>
          </a:bodyPr>
          <a:lstStyle/>
          <a:p>
            <a:pPr marL="0" indent="0">
              <a:buNone/>
            </a:pPr>
            <a:r>
              <a:rPr lang="hu-HU" dirty="0"/>
              <a:t>A Megbízók rendszerint nincsenek tisztában az értékformák és az értékelési módszertanok mibenlétében. Gyakran a Piaci Érték értékformát keresik a közösségi ingatlanok esetében is. </a:t>
            </a:r>
            <a:endParaRPr lang="hu-HU" sz="2800" dirty="0"/>
          </a:p>
          <a:p>
            <a:pPr marL="0" lvl="1" indent="0">
              <a:spcBef>
                <a:spcPts val="1000"/>
              </a:spcBef>
              <a:buNone/>
            </a:pPr>
            <a:endParaRPr lang="hu-HU" sz="2800" dirty="0"/>
          </a:p>
          <a:p>
            <a:pPr marL="0" lvl="1" indent="0">
              <a:spcBef>
                <a:spcPts val="1000"/>
              </a:spcBef>
              <a:buNone/>
            </a:pPr>
            <a:r>
              <a:rPr lang="hu-HU" sz="2800" i="1" dirty="0"/>
              <a:t>Lehetséges-e a piac, a Megbízók </a:t>
            </a:r>
            <a:r>
              <a:rPr lang="hu-HU" sz="2800" i="1" dirty="0" err="1"/>
              <a:t>edukálása</a:t>
            </a:r>
            <a:r>
              <a:rPr lang="hu-HU" sz="2800" i="1" dirty="0"/>
              <a:t>, annak érdekében, hogy a közösségi ingatlanokra vonatkozó megbízásoknál egyéb érték-forma megállapítását kérjék?</a:t>
            </a:r>
          </a:p>
          <a:p>
            <a:pPr lvl="1"/>
            <a:endParaRPr lang="hu-HU" dirty="0"/>
          </a:p>
          <a:p>
            <a:endParaRPr lang="en-US" dirty="0"/>
          </a:p>
        </p:txBody>
      </p:sp>
    </p:spTree>
    <p:extLst>
      <p:ext uri="{BB962C8B-B14F-4D97-AF65-F5344CB8AC3E}">
        <p14:creationId xmlns:p14="http://schemas.microsoft.com/office/powerpoint/2010/main" val="879677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8337BB6-50AB-4680-B8C9-E314F89298A6}" type="slidenum">
              <a:rPr lang="en-US" smtClean="0"/>
              <a:pPr/>
              <a:t>17</a:t>
            </a:fld>
            <a:endParaRPr lang="en-US"/>
          </a:p>
        </p:txBody>
      </p:sp>
      <p:pic>
        <p:nvPicPr>
          <p:cNvPr id="2" name="Kép 1">
            <a:extLst>
              <a:ext uri="{FF2B5EF4-FFF2-40B4-BE49-F238E27FC236}">
                <a16:creationId xmlns:a16="http://schemas.microsoft.com/office/drawing/2014/main" xmlns="" id="{64276210-A9C9-8653-85DA-3BC3887F2612}"/>
              </a:ext>
            </a:extLst>
          </p:cNvPr>
          <p:cNvPicPr>
            <a:picLocks noChangeAspect="1"/>
          </p:cNvPicPr>
          <p:nvPr/>
        </p:nvPicPr>
        <p:blipFill>
          <a:blip r:embed="rId2"/>
          <a:stretch>
            <a:fillRect/>
          </a:stretch>
        </p:blipFill>
        <p:spPr>
          <a:xfrm>
            <a:off x="0" y="6290903"/>
            <a:ext cx="5054018" cy="567097"/>
          </a:xfrm>
          <a:prstGeom prst="rect">
            <a:avLst/>
          </a:prstGeom>
        </p:spPr>
      </p:pic>
      <p:sp>
        <p:nvSpPr>
          <p:cNvPr id="3" name="Téglalap 2">
            <a:extLst>
              <a:ext uri="{FF2B5EF4-FFF2-40B4-BE49-F238E27FC236}">
                <a16:creationId xmlns:a16="http://schemas.microsoft.com/office/drawing/2014/main" xmlns="" id="{B3A0F84A-84F7-78D2-7513-B7886888DCF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6" name="Kép 5">
            <a:extLst>
              <a:ext uri="{FF2B5EF4-FFF2-40B4-BE49-F238E27FC236}">
                <a16:creationId xmlns:a16="http://schemas.microsoft.com/office/drawing/2014/main" xmlns="" id="{9A78402D-73D4-FD47-E62D-E74FD46B10B1}"/>
              </a:ext>
            </a:extLst>
          </p:cNvPr>
          <p:cNvPicPr>
            <a:picLocks noChangeAspect="1"/>
          </p:cNvPicPr>
          <p:nvPr/>
        </p:nvPicPr>
        <p:blipFill>
          <a:blip r:embed="rId3"/>
          <a:stretch>
            <a:fillRect/>
          </a:stretch>
        </p:blipFill>
        <p:spPr>
          <a:xfrm>
            <a:off x="9980762" y="6167719"/>
            <a:ext cx="2211237" cy="690280"/>
          </a:xfrm>
          <a:prstGeom prst="rect">
            <a:avLst/>
          </a:prstGeom>
        </p:spPr>
      </p:pic>
      <p:sp>
        <p:nvSpPr>
          <p:cNvPr id="7" name="Cím 1">
            <a:extLst>
              <a:ext uri="{FF2B5EF4-FFF2-40B4-BE49-F238E27FC236}">
                <a16:creationId xmlns:a16="http://schemas.microsoft.com/office/drawing/2014/main" xmlns="" id="{4D54FF32-7058-733A-61D4-5DB192FE1D83}"/>
              </a:ext>
            </a:extLst>
          </p:cNvPr>
          <p:cNvSpPr>
            <a:spLocks noGrp="1"/>
          </p:cNvSpPr>
          <p:nvPr>
            <p:ph type="title"/>
          </p:nvPr>
        </p:nvSpPr>
        <p:spPr>
          <a:xfrm>
            <a:off x="838200" y="365125"/>
            <a:ext cx="10515600" cy="1325563"/>
          </a:xfrm>
        </p:spPr>
        <p:txBody>
          <a:bodyPr/>
          <a:lstStyle/>
          <a:p>
            <a:r>
              <a:rPr lang="hu-HU" dirty="0"/>
              <a:t>3. Felvetés </a:t>
            </a:r>
          </a:p>
        </p:txBody>
      </p:sp>
      <p:sp>
        <p:nvSpPr>
          <p:cNvPr id="8" name="Content Placeholder 2">
            <a:extLst>
              <a:ext uri="{FF2B5EF4-FFF2-40B4-BE49-F238E27FC236}">
                <a16:creationId xmlns:a16="http://schemas.microsoft.com/office/drawing/2014/main" xmlns="" id="{5A508939-43EE-067C-374B-FB65A87B281F}"/>
              </a:ext>
            </a:extLst>
          </p:cNvPr>
          <p:cNvSpPr>
            <a:spLocks noGrp="1"/>
          </p:cNvSpPr>
          <p:nvPr>
            <p:ph idx="1"/>
          </p:nvPr>
        </p:nvSpPr>
        <p:spPr>
          <a:xfrm>
            <a:off x="838200" y="1825625"/>
            <a:ext cx="10515600" cy="4351338"/>
          </a:xfrm>
        </p:spPr>
        <p:txBody>
          <a:bodyPr>
            <a:normAutofit/>
          </a:bodyPr>
          <a:lstStyle/>
          <a:p>
            <a:pPr marL="0" indent="0">
              <a:buNone/>
            </a:pPr>
            <a:r>
              <a:rPr lang="hu-HU" dirty="0"/>
              <a:t>Szükséges lenne, hogy az ingatlanszakmai szervezetek kidolgozzanak egy olyan módszertani eszköz-</a:t>
            </a:r>
            <a:r>
              <a:rPr lang="hu-HU" dirty="0" err="1"/>
              <a:t>tárat</a:t>
            </a:r>
            <a:r>
              <a:rPr lang="hu-HU" dirty="0"/>
              <a:t>, amely alkalmas az ingatlanértékelők közösségi-ingatlan értékelésének támogatására. </a:t>
            </a:r>
            <a:endParaRPr lang="hu-HU" sz="2800" dirty="0"/>
          </a:p>
          <a:p>
            <a:pPr marL="0" lvl="1" indent="0">
              <a:spcBef>
                <a:spcPts val="1000"/>
              </a:spcBef>
              <a:buNone/>
            </a:pPr>
            <a:endParaRPr lang="hu-HU" sz="2800" dirty="0"/>
          </a:p>
          <a:p>
            <a:pPr marL="0" lvl="1" indent="0">
              <a:spcBef>
                <a:spcPts val="1000"/>
              </a:spcBef>
              <a:buNone/>
            </a:pPr>
            <a:r>
              <a:rPr lang="hu-HU" sz="2800" i="1" dirty="0"/>
              <a:t>Lehetséges egy ilyen –hatékony – eszköztár elkészítése?</a:t>
            </a:r>
          </a:p>
          <a:p>
            <a:pPr lvl="1"/>
            <a:endParaRPr lang="hu-HU" dirty="0"/>
          </a:p>
          <a:p>
            <a:endParaRPr lang="en-US" dirty="0"/>
          </a:p>
        </p:txBody>
      </p:sp>
    </p:spTree>
    <p:extLst>
      <p:ext uri="{BB962C8B-B14F-4D97-AF65-F5344CB8AC3E}">
        <p14:creationId xmlns:p14="http://schemas.microsoft.com/office/powerpoint/2010/main" val="877110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Kerekasztal-beszélgetés és vita</a:t>
            </a:r>
          </a:p>
        </p:txBody>
      </p:sp>
      <p:sp>
        <p:nvSpPr>
          <p:cNvPr id="3" name="Tartalom helye 2"/>
          <p:cNvSpPr>
            <a:spLocks noGrp="1"/>
          </p:cNvSpPr>
          <p:nvPr>
            <p:ph idx="1"/>
          </p:nvPr>
        </p:nvSpPr>
        <p:spPr>
          <a:xfrm>
            <a:off x="838200" y="1825625"/>
            <a:ext cx="10515600" cy="4026535"/>
          </a:xfrm>
        </p:spPr>
        <p:txBody>
          <a:bodyPr/>
          <a:lstStyle/>
          <a:p>
            <a:pPr marL="514350" indent="-514350">
              <a:buFont typeface="+mj-lt"/>
              <a:buAutoNum type="arabicPeriod"/>
            </a:pPr>
            <a:r>
              <a:rPr lang="hu-HU" dirty="0"/>
              <a:t>Közösségi Ingatlanok Értékelése Mesterkurzus néhány megállapítása</a:t>
            </a:r>
          </a:p>
          <a:p>
            <a:pPr marL="514350" indent="-514350">
              <a:buFont typeface="+mj-lt"/>
              <a:buAutoNum type="arabicPeriod"/>
            </a:pPr>
            <a:r>
              <a:rPr lang="hu-HU" dirty="0"/>
              <a:t>Javasolt vitakérdések – 3 felvetés</a:t>
            </a:r>
          </a:p>
          <a:p>
            <a:pPr marL="514350" indent="-514350">
              <a:buFont typeface="+mj-lt"/>
              <a:buAutoNum type="arabicPeriod"/>
            </a:pPr>
            <a:r>
              <a:rPr lang="hu-HU" dirty="0"/>
              <a:t>Hozzászólások a panel tagjai </a:t>
            </a:r>
            <a:r>
              <a:rPr lang="hu-HU" dirty="0" smtClean="0"/>
              <a:t>részéről</a:t>
            </a:r>
          </a:p>
          <a:p>
            <a:pPr marL="514350" indent="-514350">
              <a:buFont typeface="+mj-lt"/>
              <a:buAutoNum type="arabicPeriod"/>
            </a:pPr>
            <a:r>
              <a:rPr lang="hu-HU" dirty="0" smtClean="0"/>
              <a:t>Példa a </a:t>
            </a:r>
            <a:r>
              <a:rPr lang="hu-HU" smtClean="0"/>
              <a:t>4-es metróról</a:t>
            </a:r>
            <a:endParaRPr lang="hu-HU" dirty="0"/>
          </a:p>
          <a:p>
            <a:pPr marL="514350" indent="-514350">
              <a:buFont typeface="+mj-lt"/>
              <a:buAutoNum type="arabicPeriod"/>
            </a:pPr>
            <a:r>
              <a:rPr lang="hu-HU" dirty="0"/>
              <a:t>Hallgatói hozzászólások és vélemények</a:t>
            </a:r>
          </a:p>
        </p:txBody>
      </p:sp>
      <p:sp>
        <p:nvSpPr>
          <p:cNvPr id="8" name="Dia számának helye 7"/>
          <p:cNvSpPr>
            <a:spLocks noGrp="1"/>
          </p:cNvSpPr>
          <p:nvPr>
            <p:ph type="sldNum" sz="quarter" idx="12"/>
          </p:nvPr>
        </p:nvSpPr>
        <p:spPr/>
        <p:txBody>
          <a:bodyPr/>
          <a:lstStyle/>
          <a:p>
            <a:fld id="{98337BB6-50AB-4680-B8C9-E314F89298A6}" type="slidenum">
              <a:rPr lang="en-US" smtClean="0"/>
              <a:pPr/>
              <a:t>2</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A1126F90-3155-A6A6-181A-073FA921AD93}"/>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2017. 05. 17 - Mesterkurzus Ajánlások</a:t>
            </a:r>
          </a:p>
        </p:txBody>
      </p:sp>
      <p:sp>
        <p:nvSpPr>
          <p:cNvPr id="3" name="Tartalom helye 2"/>
          <p:cNvSpPr>
            <a:spLocks noGrp="1"/>
          </p:cNvSpPr>
          <p:nvPr>
            <p:ph idx="1"/>
          </p:nvPr>
        </p:nvSpPr>
        <p:spPr>
          <a:xfrm>
            <a:off x="838200" y="1558207"/>
            <a:ext cx="10515600" cy="4351338"/>
          </a:xfrm>
        </p:spPr>
        <p:txBody>
          <a:bodyPr>
            <a:normAutofit fontScale="92500" lnSpcReduction="10000"/>
          </a:bodyPr>
          <a:lstStyle/>
          <a:p>
            <a:pPr marL="0" indent="0">
              <a:buNone/>
            </a:pPr>
            <a:r>
              <a:rPr lang="hu-HU" dirty="0"/>
              <a:t>A Mesterkurzus résztvevői a közös munka során, támaszkodva tapasztalataikra, az előadásokra és a feldolgozott szakirodalomra (listája a mellékletben) a következő témákban fogalmaztak meg ajánlásokat:</a:t>
            </a:r>
          </a:p>
          <a:p>
            <a:pPr marL="0" indent="0">
              <a:buNone/>
            </a:pPr>
            <a:endParaRPr lang="hu-HU" dirty="0"/>
          </a:p>
          <a:p>
            <a:r>
              <a:rPr lang="hu-HU" dirty="0"/>
              <a:t>Forgalomképes ingatlan értékelési célra szolgáló definíciója</a:t>
            </a:r>
          </a:p>
          <a:p>
            <a:r>
              <a:rPr lang="hu-HU" dirty="0"/>
              <a:t>Nem </a:t>
            </a:r>
            <a:r>
              <a:rPr lang="hu-HU" dirty="0" err="1"/>
              <a:t>piackonform</a:t>
            </a:r>
            <a:r>
              <a:rPr lang="hu-HU" dirty="0"/>
              <a:t> és </a:t>
            </a:r>
            <a:r>
              <a:rPr lang="hu-HU" dirty="0" err="1"/>
              <a:t>kvázi-piackonform</a:t>
            </a:r>
            <a:r>
              <a:rPr lang="hu-HU" dirty="0"/>
              <a:t> ingatlanok definíciói</a:t>
            </a:r>
          </a:p>
          <a:p>
            <a:r>
              <a:rPr lang="hu-HU" dirty="0"/>
              <a:t>Közcélú ingatlanérték „élményérték” értékforma</a:t>
            </a:r>
          </a:p>
          <a:p>
            <a:r>
              <a:rPr lang="hu-HU" dirty="0"/>
              <a:t>Alkalmazható értékformák táblázata</a:t>
            </a:r>
          </a:p>
          <a:p>
            <a:r>
              <a:rPr lang="hu-HU" dirty="0"/>
              <a:t>Az élményérték fogalma és meghatározásának módszertana</a:t>
            </a:r>
          </a:p>
          <a:p>
            <a:r>
              <a:rPr lang="hu-HU" dirty="0"/>
              <a:t>Ajánlott módszerek mátrixa</a:t>
            </a:r>
          </a:p>
          <a:p>
            <a:pPr marL="0" indent="0">
              <a:buNone/>
            </a:pPr>
            <a:endParaRPr lang="hu-HU" dirty="0"/>
          </a:p>
          <a:p>
            <a:pPr marL="0" indent="0">
              <a:buNone/>
            </a:pPr>
            <a:endParaRPr lang="hu-HU" dirty="0"/>
          </a:p>
          <a:p>
            <a:pPr marL="0" indent="0">
              <a:buNone/>
            </a:pPr>
            <a:endParaRPr lang="hu-HU" dirty="0"/>
          </a:p>
          <a:p>
            <a:pPr marL="0" indent="0">
              <a:buNone/>
            </a:pPr>
            <a:endParaRPr lang="hu-HU" dirty="0"/>
          </a:p>
          <a:p>
            <a:pPr marL="0" indent="0">
              <a:buNone/>
            </a:pPr>
            <a:endParaRPr lang="hu-HU" dirty="0"/>
          </a:p>
        </p:txBody>
      </p:sp>
      <p:sp>
        <p:nvSpPr>
          <p:cNvPr id="8" name="Dia számának helye 7"/>
          <p:cNvSpPr>
            <a:spLocks noGrp="1"/>
          </p:cNvSpPr>
          <p:nvPr>
            <p:ph type="sldNum" sz="quarter" idx="12"/>
          </p:nvPr>
        </p:nvSpPr>
        <p:spPr/>
        <p:txBody>
          <a:bodyPr/>
          <a:lstStyle/>
          <a:p>
            <a:fld id="{98337BB6-50AB-4680-B8C9-E314F89298A6}" type="slidenum">
              <a:rPr lang="en-US" smtClean="0"/>
              <a:pPr/>
              <a:t>3</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59C6574D-F5CF-57B5-E8C9-6793859A4D89}"/>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4067363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Ingatlan forgalomképességének adott időpontra vonatkozó definíciói</a:t>
            </a:r>
          </a:p>
        </p:txBody>
      </p:sp>
      <p:sp>
        <p:nvSpPr>
          <p:cNvPr id="3" name="Tartalom helye 2"/>
          <p:cNvSpPr>
            <a:spLocks noGrp="1"/>
          </p:cNvSpPr>
          <p:nvPr>
            <p:ph idx="1"/>
          </p:nvPr>
        </p:nvSpPr>
        <p:spPr/>
        <p:txBody>
          <a:bodyPr>
            <a:normAutofit/>
          </a:bodyPr>
          <a:lstStyle/>
          <a:p>
            <a:r>
              <a:rPr lang="hu-HU" sz="2000" dirty="0">
                <a:solidFill>
                  <a:srgbClr val="7030A0"/>
                </a:solidFill>
              </a:rPr>
              <a:t>Forgalomképtelen:</a:t>
            </a:r>
            <a:r>
              <a:rPr lang="hu-HU" sz="2000" dirty="0"/>
              <a:t> Kizárólagos állami és önkormányzati tulajdon (például helyi közutak és műtárgyaik, helyi önkormányzat tulajdonában álló terek, parkok), nemzetgazdasági szempontból kiemelt jelentőségű nemzeti vagyon, amely állami tulajdonban, illetve helyi önkormányzati tulajdonban történő megőrzése hosszú távon indokolt.</a:t>
            </a:r>
            <a:br>
              <a:rPr lang="hu-HU" sz="2000" dirty="0"/>
            </a:br>
            <a:r>
              <a:rPr lang="hu-HU" sz="1600" i="1" dirty="0"/>
              <a:t>(forrás: 2011. CXCVI. tv.)</a:t>
            </a:r>
          </a:p>
          <a:p>
            <a:r>
              <a:rPr lang="hu-HU" sz="2000" dirty="0">
                <a:solidFill>
                  <a:srgbClr val="7030A0"/>
                </a:solidFill>
              </a:rPr>
              <a:t>Korlátozottan forgalomképes: </a:t>
            </a:r>
            <a:r>
              <a:rPr lang="hu-HU" sz="2000" dirty="0"/>
              <a:t>Bizonyos jogszabályi feltételek teljesülése esetén a szóban forgó vagyontárgy forgalomképes, elidegeníthető és megterhelhető. Amennyiben a feltételek nem teljesülnek az szóban forgó vagyontárgy forgalomképtelennek tekinthető.</a:t>
            </a:r>
            <a:br>
              <a:rPr lang="hu-HU" sz="2000" dirty="0"/>
            </a:br>
            <a:r>
              <a:rPr lang="hu-HU" sz="1600" i="1" dirty="0">
                <a:solidFill>
                  <a:srgbClr val="92D050"/>
                </a:solidFill>
              </a:rPr>
              <a:t>(forrás: 2011. CXCVI. tv. alapján ajánlás)</a:t>
            </a:r>
          </a:p>
          <a:p>
            <a:r>
              <a:rPr lang="hu-HU" sz="2000" dirty="0">
                <a:solidFill>
                  <a:srgbClr val="7030A0"/>
                </a:solidFill>
              </a:rPr>
              <a:t>Forgalomképes: </a:t>
            </a:r>
            <a:r>
              <a:rPr lang="hu-HU" sz="2000" dirty="0"/>
              <a:t>A hatályos jogszabályokat figyelembe véve az ingatlan elidegeníthető, megterhelhető és vállalkozásba apportként bevihető.</a:t>
            </a:r>
            <a:br>
              <a:rPr lang="hu-HU" sz="2000" dirty="0"/>
            </a:br>
            <a:r>
              <a:rPr lang="hu-HU" sz="1600" i="1" dirty="0">
                <a:solidFill>
                  <a:srgbClr val="92D050"/>
                </a:solidFill>
              </a:rPr>
              <a:t>(ajánlás)</a:t>
            </a:r>
          </a:p>
          <a:p>
            <a:endParaRPr lang="hu-HU" sz="1600" dirty="0"/>
          </a:p>
          <a:p>
            <a:endParaRPr lang="hu-HU" sz="1600" i="1" dirty="0"/>
          </a:p>
          <a:p>
            <a:pPr marL="0" indent="0">
              <a:buNone/>
            </a:pPr>
            <a:endParaRPr lang="hu-HU" sz="2000" dirty="0"/>
          </a:p>
          <a:p>
            <a:pPr marL="0" indent="0">
              <a:buNone/>
            </a:pPr>
            <a:endParaRPr lang="hu-HU" sz="2000" i="1" dirty="0"/>
          </a:p>
          <a:p>
            <a:pPr marL="0" indent="0">
              <a:buNone/>
            </a:pPr>
            <a:endParaRPr lang="hu-HU" sz="2000" i="1" dirty="0"/>
          </a:p>
        </p:txBody>
      </p:sp>
      <p:sp>
        <p:nvSpPr>
          <p:cNvPr id="8" name="Dia számának helye 7"/>
          <p:cNvSpPr>
            <a:spLocks noGrp="1"/>
          </p:cNvSpPr>
          <p:nvPr>
            <p:ph type="sldNum" sz="quarter" idx="12"/>
          </p:nvPr>
        </p:nvSpPr>
        <p:spPr/>
        <p:txBody>
          <a:bodyPr/>
          <a:lstStyle/>
          <a:p>
            <a:fld id="{98337BB6-50AB-4680-B8C9-E314F89298A6}" type="slidenum">
              <a:rPr lang="en-US" smtClean="0"/>
              <a:pPr/>
              <a:t>4</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9882C045-2873-388D-3A33-B02E12FBE98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4188509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Piac-konformitás definíciói</a:t>
            </a:r>
          </a:p>
        </p:txBody>
      </p:sp>
      <p:sp>
        <p:nvSpPr>
          <p:cNvPr id="3" name="Tartalom helye 2"/>
          <p:cNvSpPr>
            <a:spLocks noGrp="1"/>
          </p:cNvSpPr>
          <p:nvPr>
            <p:ph idx="1"/>
          </p:nvPr>
        </p:nvSpPr>
        <p:spPr/>
        <p:txBody>
          <a:bodyPr>
            <a:normAutofit/>
          </a:bodyPr>
          <a:lstStyle/>
          <a:p>
            <a:r>
              <a:rPr lang="hu-HU" sz="2000" dirty="0" err="1">
                <a:solidFill>
                  <a:srgbClr val="7030A0"/>
                </a:solidFill>
              </a:rPr>
              <a:t>Piackonform</a:t>
            </a:r>
            <a:r>
              <a:rPr lang="hu-HU" sz="2000" dirty="0">
                <a:solidFill>
                  <a:srgbClr val="7030A0"/>
                </a:solidFill>
              </a:rPr>
              <a:t>: </a:t>
            </a:r>
            <a:r>
              <a:rPr lang="hu-HU" sz="2000" dirty="0"/>
              <a:t>Ingatlanpiaci és gazdasági szempontokat figyelembe véve az ingatlan szabadon értékesíthető, mivel jogi- és fizikai akadálya nincs. Az ingatlanhoz hasonló más ingatlanok szokásosan ingatlanpiaci tranzakciók tárgyai.</a:t>
            </a:r>
            <a:br>
              <a:rPr lang="hu-HU" sz="2000" dirty="0"/>
            </a:br>
            <a:r>
              <a:rPr lang="hu-HU" sz="1600" i="1" dirty="0">
                <a:solidFill>
                  <a:srgbClr val="92D050"/>
                </a:solidFill>
              </a:rPr>
              <a:t>(forrás: EVS2016 alapján, a piacképesség fogalma alapján, ajánlás)</a:t>
            </a:r>
          </a:p>
          <a:p>
            <a:endParaRPr lang="hu-HU" sz="2000" dirty="0"/>
          </a:p>
          <a:p>
            <a:r>
              <a:rPr lang="hu-HU" sz="2000" dirty="0" err="1">
                <a:solidFill>
                  <a:srgbClr val="7030A0"/>
                </a:solidFill>
              </a:rPr>
              <a:t>Nem-piackonform</a:t>
            </a:r>
            <a:r>
              <a:rPr lang="hu-HU" sz="2000" dirty="0">
                <a:solidFill>
                  <a:srgbClr val="7030A0"/>
                </a:solidFill>
              </a:rPr>
              <a:t>:  </a:t>
            </a:r>
            <a:r>
              <a:rPr lang="hu-HU" sz="2000" dirty="0"/>
              <a:t>Ingatlanpiaci és gazdasági szempontokat figyelembe véve az ingatlan nem értékesíthető, mivel jogi- és/vagy fizikai akadálya van. Nincsenek olyan, az ingatlanhoz hasonló más ingatlanok, amelyek szokásosan ingatlanpiaci tranzakciók tárgyai.</a:t>
            </a:r>
            <a:br>
              <a:rPr lang="hu-HU" sz="2000" dirty="0"/>
            </a:br>
            <a:r>
              <a:rPr lang="hu-HU" sz="1600" i="1" dirty="0">
                <a:solidFill>
                  <a:srgbClr val="92D050"/>
                </a:solidFill>
              </a:rPr>
              <a:t>(ajánlás)</a:t>
            </a:r>
            <a:endParaRPr lang="hu-HU" sz="1600" dirty="0"/>
          </a:p>
          <a:p>
            <a:endParaRPr lang="hu-HU" sz="2000" dirty="0"/>
          </a:p>
          <a:p>
            <a:r>
              <a:rPr lang="hu-HU" sz="2000" dirty="0">
                <a:solidFill>
                  <a:srgbClr val="7030A0"/>
                </a:solidFill>
              </a:rPr>
              <a:t>Kvázi-</a:t>
            </a:r>
            <a:r>
              <a:rPr lang="hu-HU" sz="2000" dirty="0" err="1">
                <a:solidFill>
                  <a:srgbClr val="7030A0"/>
                </a:solidFill>
              </a:rPr>
              <a:t>piackomform</a:t>
            </a:r>
            <a:r>
              <a:rPr lang="hu-HU" sz="2000" dirty="0">
                <a:solidFill>
                  <a:srgbClr val="7030A0"/>
                </a:solidFill>
              </a:rPr>
              <a:t>: </a:t>
            </a:r>
            <a:r>
              <a:rPr lang="hu-HU" sz="2000" dirty="0"/>
              <a:t>Közösségi érdekek mentén üzemeltetett ingatlan, amely a gazdasági potenciáljánál alacsonyabb hozamot termel.</a:t>
            </a:r>
            <a:br>
              <a:rPr lang="hu-HU" sz="2000" dirty="0"/>
            </a:br>
            <a:r>
              <a:rPr lang="hu-HU" sz="1600" i="1" dirty="0">
                <a:solidFill>
                  <a:srgbClr val="92D050"/>
                </a:solidFill>
              </a:rPr>
              <a:t>(ajánlás)</a:t>
            </a:r>
            <a:endParaRPr lang="hu-HU" sz="1600" dirty="0"/>
          </a:p>
          <a:p>
            <a:pPr marL="0" indent="0">
              <a:buNone/>
            </a:pPr>
            <a:endParaRPr lang="hu-HU" sz="2000" dirty="0"/>
          </a:p>
        </p:txBody>
      </p:sp>
      <p:sp>
        <p:nvSpPr>
          <p:cNvPr id="8" name="Dia számának helye 7"/>
          <p:cNvSpPr>
            <a:spLocks noGrp="1"/>
          </p:cNvSpPr>
          <p:nvPr>
            <p:ph type="sldNum" sz="quarter" idx="12"/>
          </p:nvPr>
        </p:nvSpPr>
        <p:spPr/>
        <p:txBody>
          <a:bodyPr/>
          <a:lstStyle/>
          <a:p>
            <a:fld id="{98337BB6-50AB-4680-B8C9-E314F89298A6}" type="slidenum">
              <a:rPr lang="en-US" smtClean="0"/>
              <a:pPr/>
              <a:t>5</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B87C98B8-0DCF-F3E8-9D8A-242DBFE5BDED}"/>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1830913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Értékformák</a:t>
            </a:r>
          </a:p>
        </p:txBody>
      </p:sp>
      <p:sp>
        <p:nvSpPr>
          <p:cNvPr id="3" name="Tartalom helye 2"/>
          <p:cNvSpPr>
            <a:spLocks noGrp="1"/>
          </p:cNvSpPr>
          <p:nvPr>
            <p:ph sz="half" idx="1"/>
          </p:nvPr>
        </p:nvSpPr>
        <p:spPr/>
        <p:txBody>
          <a:bodyPr>
            <a:normAutofit/>
          </a:bodyPr>
          <a:lstStyle/>
          <a:p>
            <a:r>
              <a:rPr lang="hu-HU" sz="2000" dirty="0"/>
              <a:t>Piaci értéken alapuló értékbecslés esete:</a:t>
            </a:r>
          </a:p>
          <a:p>
            <a:pPr lvl="1">
              <a:buFont typeface="Wingdings" panose="05000000000000000000" pitchFamily="2" charset="2"/>
              <a:buChar char="v"/>
            </a:pPr>
            <a:r>
              <a:rPr lang="hu-HU" sz="1800" dirty="0"/>
              <a:t>Piaci érték (1)</a:t>
            </a:r>
          </a:p>
          <a:p>
            <a:pPr lvl="1">
              <a:buFont typeface="Wingdings" panose="05000000000000000000" pitchFamily="2" charset="2"/>
              <a:buChar char="v"/>
            </a:pPr>
            <a:r>
              <a:rPr lang="hu-HU" sz="1800" dirty="0"/>
              <a:t>Kényszereladási érték (2)</a:t>
            </a:r>
          </a:p>
          <a:p>
            <a:pPr lvl="1">
              <a:buFont typeface="Wingdings" panose="05000000000000000000" pitchFamily="2" charset="2"/>
              <a:buChar char="v"/>
            </a:pPr>
            <a:r>
              <a:rPr lang="hu-HU" sz="1800" dirty="0"/>
              <a:t>Alternatív hasznosítási érték (3)</a:t>
            </a:r>
          </a:p>
          <a:p>
            <a:endParaRPr lang="hu-HU" sz="2000" dirty="0"/>
          </a:p>
          <a:p>
            <a:r>
              <a:rPr lang="hu-HU" sz="2000" dirty="0"/>
              <a:t>Hitelintézet részére történő értékbecslés esete:</a:t>
            </a:r>
          </a:p>
          <a:p>
            <a:pPr lvl="1">
              <a:buFont typeface="Wingdings" panose="05000000000000000000" pitchFamily="2" charset="2"/>
              <a:buChar char="v"/>
            </a:pPr>
            <a:r>
              <a:rPr lang="hu-HU" sz="1800" dirty="0"/>
              <a:t>Hitelbiztosítéki érték (4)</a:t>
            </a:r>
          </a:p>
          <a:p>
            <a:pPr marL="457200" lvl="1" indent="0">
              <a:buNone/>
            </a:pPr>
            <a:endParaRPr lang="hu-HU" sz="1800" dirty="0"/>
          </a:p>
          <a:p>
            <a:pPr marL="457200" lvl="1" indent="0">
              <a:buNone/>
            </a:pPr>
            <a:endParaRPr lang="hu-HU" sz="1800" dirty="0"/>
          </a:p>
          <a:p>
            <a:pPr marL="457200" lvl="1" indent="0">
              <a:buNone/>
            </a:pPr>
            <a:endParaRPr lang="hu-HU" sz="1800" dirty="0"/>
          </a:p>
          <a:p>
            <a:pPr marL="0" lvl="1" indent="0">
              <a:spcBef>
                <a:spcPts val="1000"/>
              </a:spcBef>
              <a:buNone/>
            </a:pPr>
            <a:r>
              <a:rPr lang="hu-HU" sz="1600" i="1" dirty="0"/>
              <a:t>(forrás: EVS2016, 25/1997. PM rendelet, </a:t>
            </a:r>
            <a:r>
              <a:rPr lang="hu-HU" sz="1600" i="1" dirty="0">
                <a:solidFill>
                  <a:srgbClr val="92D050"/>
                </a:solidFill>
              </a:rPr>
              <a:t>ajánlás</a:t>
            </a:r>
            <a:r>
              <a:rPr lang="hu-HU" sz="1600" i="1" dirty="0"/>
              <a:t>)</a:t>
            </a:r>
          </a:p>
          <a:p>
            <a:pPr lvl="1">
              <a:buFont typeface="Wingdings" panose="05000000000000000000" pitchFamily="2" charset="2"/>
              <a:buChar char="v"/>
            </a:pPr>
            <a:endParaRPr lang="hu-HU" sz="1800" dirty="0"/>
          </a:p>
          <a:p>
            <a:pPr lvl="1">
              <a:buFont typeface="Wingdings" panose="05000000000000000000" pitchFamily="2" charset="2"/>
              <a:buChar char="v"/>
            </a:pPr>
            <a:endParaRPr lang="hu-HU" sz="1800" dirty="0"/>
          </a:p>
        </p:txBody>
      </p:sp>
      <p:sp>
        <p:nvSpPr>
          <p:cNvPr id="11" name="Tartalom helye 10"/>
          <p:cNvSpPr>
            <a:spLocks noGrp="1"/>
          </p:cNvSpPr>
          <p:nvPr>
            <p:ph sz="half" idx="2"/>
          </p:nvPr>
        </p:nvSpPr>
        <p:spPr/>
        <p:txBody>
          <a:bodyPr>
            <a:normAutofit/>
          </a:bodyPr>
          <a:lstStyle/>
          <a:p>
            <a:r>
              <a:rPr lang="hu-HU" sz="2000" dirty="0"/>
              <a:t>Nem piaci értéken alapuló értékbecslés esete:</a:t>
            </a:r>
          </a:p>
          <a:p>
            <a:pPr lvl="1">
              <a:buFont typeface="Wingdings" panose="05000000000000000000" pitchFamily="2" charset="2"/>
              <a:buChar char="v"/>
            </a:pPr>
            <a:r>
              <a:rPr lang="hu-HU" sz="1800" dirty="0"/>
              <a:t>Méltányos érték (5)</a:t>
            </a:r>
          </a:p>
          <a:p>
            <a:pPr lvl="1">
              <a:buFont typeface="Wingdings" panose="05000000000000000000" pitchFamily="2" charset="2"/>
              <a:buChar char="v"/>
            </a:pPr>
            <a:r>
              <a:rPr lang="hu-HU" sz="1800" dirty="0"/>
              <a:t>Speciális érték (6)</a:t>
            </a:r>
          </a:p>
          <a:p>
            <a:pPr lvl="1">
              <a:buFont typeface="Wingdings" panose="05000000000000000000" pitchFamily="2" charset="2"/>
              <a:buChar char="v"/>
            </a:pPr>
            <a:r>
              <a:rPr lang="hu-HU" sz="1800" dirty="0" err="1"/>
              <a:t>Szinergikus</a:t>
            </a:r>
            <a:r>
              <a:rPr lang="hu-HU" sz="1800" dirty="0"/>
              <a:t> érték vagy egyesítési érték (7)</a:t>
            </a:r>
          </a:p>
          <a:p>
            <a:pPr lvl="1">
              <a:buFont typeface="Wingdings" panose="05000000000000000000" pitchFamily="2" charset="2"/>
              <a:buChar char="v"/>
            </a:pPr>
            <a:r>
              <a:rPr lang="hu-HU" sz="1800" dirty="0"/>
              <a:t>Befektetési érték (8)</a:t>
            </a:r>
          </a:p>
          <a:p>
            <a:pPr lvl="1">
              <a:buFont typeface="Wingdings" panose="05000000000000000000" pitchFamily="2" charset="2"/>
              <a:buChar char="v"/>
            </a:pPr>
            <a:r>
              <a:rPr lang="hu-HU" sz="1800" dirty="0"/>
              <a:t>Biztosítási Érték (9)</a:t>
            </a:r>
          </a:p>
          <a:p>
            <a:pPr lvl="1">
              <a:buFont typeface="Wingdings" panose="05000000000000000000" pitchFamily="2" charset="2"/>
              <a:buChar char="v"/>
            </a:pPr>
            <a:r>
              <a:rPr lang="hu-HU" sz="1800" dirty="0"/>
              <a:t>Értékcsökkentett pótlási költség (10)</a:t>
            </a:r>
          </a:p>
          <a:p>
            <a:pPr lvl="1">
              <a:buFont typeface="Wingdings" panose="05000000000000000000" pitchFamily="2" charset="2"/>
              <a:buChar char="v"/>
            </a:pPr>
            <a:r>
              <a:rPr lang="hu-HU" sz="1800" dirty="0"/>
              <a:t>Műemléki érték (11)</a:t>
            </a:r>
          </a:p>
          <a:p>
            <a:pPr lvl="1">
              <a:buFont typeface="Wingdings" panose="05000000000000000000" pitchFamily="2" charset="2"/>
              <a:buChar char="v"/>
            </a:pPr>
            <a:r>
              <a:rPr lang="hu-HU" sz="1800" dirty="0">
                <a:solidFill>
                  <a:srgbClr val="92D050"/>
                </a:solidFill>
              </a:rPr>
              <a:t>Közcélú érték* (12) vagy „Élményérték”</a:t>
            </a:r>
          </a:p>
          <a:p>
            <a:pPr lvl="1">
              <a:buFont typeface="Wingdings" panose="05000000000000000000" pitchFamily="2" charset="2"/>
              <a:buChar char="v"/>
            </a:pPr>
            <a:endParaRPr lang="hu-HU" sz="1800" dirty="0"/>
          </a:p>
          <a:p>
            <a:pPr marL="0" indent="0">
              <a:buNone/>
            </a:pPr>
            <a:r>
              <a:rPr lang="hu-HU" sz="1600" dirty="0"/>
              <a:t>*</a:t>
            </a:r>
            <a:r>
              <a:rPr lang="hu-HU" sz="1600" dirty="0">
                <a:solidFill>
                  <a:srgbClr val="92D050"/>
                </a:solidFill>
              </a:rPr>
              <a:t>az az összeg, melyet a leendő tulajdonos a közcél elérése és teljesítése érdekében az ingatlanért hajlandó megfizetni.</a:t>
            </a:r>
          </a:p>
        </p:txBody>
      </p:sp>
      <p:sp>
        <p:nvSpPr>
          <p:cNvPr id="8" name="Dia számának helye 7"/>
          <p:cNvSpPr>
            <a:spLocks noGrp="1"/>
          </p:cNvSpPr>
          <p:nvPr>
            <p:ph type="sldNum" sz="quarter" idx="12"/>
          </p:nvPr>
        </p:nvSpPr>
        <p:spPr/>
        <p:txBody>
          <a:bodyPr/>
          <a:lstStyle/>
          <a:p>
            <a:fld id="{98337BB6-50AB-4680-B8C9-E314F89298A6}" type="slidenum">
              <a:rPr lang="en-US" smtClean="0"/>
              <a:pPr/>
              <a:t>6</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DB3949DF-3FDA-1C41-2E60-0C16924D5258}"/>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3380138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p:txBody>
          <a:bodyPr/>
          <a:lstStyle/>
          <a:p>
            <a:r>
              <a:rPr lang="hu-HU" dirty="0"/>
              <a:t>Értékelési célok</a:t>
            </a:r>
          </a:p>
        </p:txBody>
      </p:sp>
      <p:sp>
        <p:nvSpPr>
          <p:cNvPr id="3" name="Tartalom helye 2"/>
          <p:cNvSpPr>
            <a:spLocks noGrp="1"/>
          </p:cNvSpPr>
          <p:nvPr>
            <p:ph idx="1"/>
          </p:nvPr>
        </p:nvSpPr>
        <p:spPr/>
        <p:txBody>
          <a:bodyPr>
            <a:normAutofit/>
          </a:bodyPr>
          <a:lstStyle/>
          <a:p>
            <a:pPr marL="0" indent="0">
              <a:buNone/>
            </a:pPr>
            <a:r>
              <a:rPr lang="hu-HU" dirty="0">
                <a:solidFill>
                  <a:srgbClr val="7030A0"/>
                </a:solidFill>
              </a:rPr>
              <a:t>Értékelés céljai:</a:t>
            </a:r>
          </a:p>
          <a:p>
            <a:pPr marL="971550" lvl="1" indent="-514350">
              <a:buFont typeface="+mj-lt"/>
              <a:buAutoNum type="romanUcPeriod"/>
            </a:pPr>
            <a:r>
              <a:rPr lang="hu-HU" sz="2000" dirty="0"/>
              <a:t>Pénzügyi tárgyalásokhoz, gazdasági döntés előkészítéséhez</a:t>
            </a:r>
          </a:p>
          <a:p>
            <a:pPr marL="971550" lvl="1" indent="-514350">
              <a:buFont typeface="+mj-lt"/>
              <a:buAutoNum type="romanUcPeriod"/>
            </a:pPr>
            <a:r>
              <a:rPr lang="hu-HU" sz="2000" dirty="0"/>
              <a:t>Adásvételi tárgyalásokhoz</a:t>
            </a:r>
          </a:p>
          <a:p>
            <a:pPr marL="971550" lvl="1" indent="-514350">
              <a:buFont typeface="+mj-lt"/>
              <a:buAutoNum type="romanUcPeriod"/>
            </a:pPr>
            <a:r>
              <a:rPr lang="hu-HU" sz="2000" dirty="0"/>
              <a:t>Számviteli- és adózási célra</a:t>
            </a:r>
          </a:p>
          <a:p>
            <a:pPr marL="971550" lvl="1" indent="-514350">
              <a:buFont typeface="+mj-lt"/>
              <a:buAutoNum type="romanUcPeriod"/>
            </a:pPr>
            <a:r>
              <a:rPr lang="hu-HU" sz="2000" dirty="0"/>
              <a:t>Biztosítási célra</a:t>
            </a:r>
          </a:p>
          <a:p>
            <a:pPr marL="971550" lvl="1" indent="-514350">
              <a:buFont typeface="+mj-lt"/>
              <a:buAutoNum type="romanUcPeriod"/>
            </a:pPr>
            <a:r>
              <a:rPr lang="hu-HU" sz="2000" dirty="0"/>
              <a:t>Kisajátítási célra</a:t>
            </a:r>
          </a:p>
          <a:p>
            <a:pPr marL="971550" lvl="1" indent="-514350">
              <a:buFont typeface="+mj-lt"/>
              <a:buAutoNum type="romanUcPeriod"/>
            </a:pPr>
            <a:r>
              <a:rPr lang="hu-HU" sz="2000" dirty="0"/>
              <a:t>Hitelbiztosítéki célra</a:t>
            </a:r>
          </a:p>
          <a:p>
            <a:pPr marL="971550" lvl="1" indent="-514350">
              <a:buFont typeface="+mj-lt"/>
              <a:buAutoNum type="romanUcPeriod"/>
            </a:pPr>
            <a:r>
              <a:rPr lang="hu-HU" sz="2000" dirty="0"/>
              <a:t>Felszámolási célra</a:t>
            </a:r>
          </a:p>
          <a:p>
            <a:pPr marL="971550" lvl="1" indent="-514350">
              <a:buFont typeface="+mj-lt"/>
              <a:buAutoNum type="romanUcPeriod"/>
            </a:pPr>
            <a:r>
              <a:rPr lang="hu-HU" sz="2000" dirty="0"/>
              <a:t>Végrehajtási célra</a:t>
            </a:r>
          </a:p>
          <a:p>
            <a:pPr marL="971550" lvl="1" indent="-514350">
              <a:buFont typeface="+mj-lt"/>
              <a:buAutoNum type="romanUcPeriod"/>
            </a:pPr>
            <a:r>
              <a:rPr lang="hu-HU" sz="2000" dirty="0"/>
              <a:t>Vagyonkataszter</a:t>
            </a:r>
          </a:p>
        </p:txBody>
      </p:sp>
      <p:sp>
        <p:nvSpPr>
          <p:cNvPr id="8" name="Dia számának helye 7"/>
          <p:cNvSpPr>
            <a:spLocks noGrp="1"/>
          </p:cNvSpPr>
          <p:nvPr>
            <p:ph type="sldNum" sz="quarter" idx="12"/>
          </p:nvPr>
        </p:nvSpPr>
        <p:spPr/>
        <p:txBody>
          <a:bodyPr/>
          <a:lstStyle/>
          <a:p>
            <a:fld id="{98337BB6-50AB-4680-B8C9-E314F89298A6}" type="slidenum">
              <a:rPr lang="en-US" smtClean="0"/>
              <a:pPr/>
              <a:t>7</a:t>
            </a:fld>
            <a:endParaRPr lang="en-US"/>
          </a:p>
        </p:txBody>
      </p:sp>
      <p:pic>
        <p:nvPicPr>
          <p:cNvPr id="5" name="Kép 4"/>
          <p:cNvPicPr>
            <a:picLocks noChangeAspect="1"/>
          </p:cNvPicPr>
          <p:nvPr/>
        </p:nvPicPr>
        <p:blipFill>
          <a:blip r:embed="rId2"/>
          <a:stretch>
            <a:fillRect/>
          </a:stretch>
        </p:blipFill>
        <p:spPr>
          <a:xfrm>
            <a:off x="0" y="6290903"/>
            <a:ext cx="5054018" cy="567097"/>
          </a:xfrm>
          <a:prstGeom prst="rect">
            <a:avLst/>
          </a:prstGeom>
        </p:spPr>
      </p:pic>
      <p:pic>
        <p:nvPicPr>
          <p:cNvPr id="6" name="Kép 5"/>
          <p:cNvPicPr>
            <a:picLocks noChangeAspect="1"/>
          </p:cNvPicPr>
          <p:nvPr/>
        </p:nvPicPr>
        <p:blipFill>
          <a:blip r:embed="rId3"/>
          <a:stretch>
            <a:fillRect/>
          </a:stretch>
        </p:blipFill>
        <p:spPr>
          <a:xfrm>
            <a:off x="9980762" y="6167719"/>
            <a:ext cx="2211237" cy="690280"/>
          </a:xfrm>
          <a:prstGeom prst="rect">
            <a:avLst/>
          </a:prstGeom>
        </p:spPr>
      </p:pic>
      <p:sp>
        <p:nvSpPr>
          <p:cNvPr id="4" name="Téglalap 3">
            <a:extLst>
              <a:ext uri="{FF2B5EF4-FFF2-40B4-BE49-F238E27FC236}">
                <a16:creationId xmlns:a16="http://schemas.microsoft.com/office/drawing/2014/main" xmlns="" id="{329174DF-2A9D-EA06-DC64-90A30749A8A6}"/>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spTree>
    <p:extLst>
      <p:ext uri="{BB962C8B-B14F-4D97-AF65-F5344CB8AC3E}">
        <p14:creationId xmlns:p14="http://schemas.microsoft.com/office/powerpoint/2010/main" val="1904675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p:cNvSpPr>
            <a:spLocks noGrp="1"/>
          </p:cNvSpPr>
          <p:nvPr>
            <p:ph type="title"/>
          </p:nvPr>
        </p:nvSpPr>
        <p:spPr>
          <a:xfrm>
            <a:off x="838200" y="320675"/>
            <a:ext cx="10515600" cy="985611"/>
          </a:xfrm>
        </p:spPr>
        <p:txBody>
          <a:bodyPr>
            <a:normAutofit/>
          </a:bodyPr>
          <a:lstStyle/>
          <a:p>
            <a:r>
              <a:rPr lang="hu-HU" dirty="0"/>
              <a:t>Alkalmazható értékformák táblázata </a:t>
            </a:r>
            <a:r>
              <a:rPr lang="hu-HU" sz="1300" dirty="0"/>
              <a:t>(1. sz. táblázat)</a:t>
            </a:r>
          </a:p>
        </p:txBody>
      </p:sp>
      <p:graphicFrame>
        <p:nvGraphicFramePr>
          <p:cNvPr id="6" name="Tartalom helye 5"/>
          <p:cNvGraphicFramePr>
            <a:graphicFrameLocks noGrp="1"/>
          </p:cNvGraphicFramePr>
          <p:nvPr>
            <p:ph idx="1"/>
            <p:extLst>
              <p:ext uri="{D42A27DB-BD31-4B8C-83A1-F6EECF244321}">
                <p14:modId xmlns:p14="http://schemas.microsoft.com/office/powerpoint/2010/main" val="4211986223"/>
              </p:ext>
            </p:extLst>
          </p:nvPr>
        </p:nvGraphicFramePr>
        <p:xfrm>
          <a:off x="838200" y="1149211"/>
          <a:ext cx="10764000" cy="4974720"/>
        </p:xfrm>
        <a:graphic>
          <a:graphicData uri="http://schemas.openxmlformats.org/drawingml/2006/table">
            <a:tbl>
              <a:tblPr firstRow="1" bandRow="1">
                <a:solidFill>
                  <a:srgbClr val="7030A0"/>
                </a:solidFill>
                <a:tableStyleId>{5C22544A-7EE6-4342-B048-85BDC9FD1C3A}</a:tableStyleId>
              </a:tblPr>
              <a:tblGrid>
                <a:gridCol w="2340000">
                  <a:extLst>
                    <a:ext uri="{9D8B030D-6E8A-4147-A177-3AD203B41FA5}">
                      <a16:colId xmlns:a16="http://schemas.microsoft.com/office/drawing/2014/main" xmlns="" val="3653890102"/>
                    </a:ext>
                  </a:extLst>
                </a:gridCol>
                <a:gridCol w="1188000">
                  <a:extLst>
                    <a:ext uri="{9D8B030D-6E8A-4147-A177-3AD203B41FA5}">
                      <a16:colId xmlns:a16="http://schemas.microsoft.com/office/drawing/2014/main" xmlns="" val="1194319559"/>
                    </a:ext>
                  </a:extLst>
                </a:gridCol>
                <a:gridCol w="1188000">
                  <a:extLst>
                    <a:ext uri="{9D8B030D-6E8A-4147-A177-3AD203B41FA5}">
                      <a16:colId xmlns:a16="http://schemas.microsoft.com/office/drawing/2014/main" xmlns="" val="3622338292"/>
                    </a:ext>
                  </a:extLst>
                </a:gridCol>
                <a:gridCol w="1188000">
                  <a:extLst>
                    <a:ext uri="{9D8B030D-6E8A-4147-A177-3AD203B41FA5}">
                      <a16:colId xmlns:a16="http://schemas.microsoft.com/office/drawing/2014/main" xmlns="" val="1074145437"/>
                    </a:ext>
                  </a:extLst>
                </a:gridCol>
                <a:gridCol w="1296000">
                  <a:extLst>
                    <a:ext uri="{9D8B030D-6E8A-4147-A177-3AD203B41FA5}">
                      <a16:colId xmlns:a16="http://schemas.microsoft.com/office/drawing/2014/main" xmlns="" val="549703612"/>
                    </a:ext>
                  </a:extLst>
                </a:gridCol>
                <a:gridCol w="1188000">
                  <a:extLst>
                    <a:ext uri="{9D8B030D-6E8A-4147-A177-3AD203B41FA5}">
                      <a16:colId xmlns:a16="http://schemas.microsoft.com/office/drawing/2014/main" xmlns="" val="1264811757"/>
                    </a:ext>
                  </a:extLst>
                </a:gridCol>
                <a:gridCol w="1188000">
                  <a:extLst>
                    <a:ext uri="{9D8B030D-6E8A-4147-A177-3AD203B41FA5}">
                      <a16:colId xmlns:a16="http://schemas.microsoft.com/office/drawing/2014/main" xmlns="" val="3266192780"/>
                    </a:ext>
                  </a:extLst>
                </a:gridCol>
                <a:gridCol w="1188000">
                  <a:extLst>
                    <a:ext uri="{9D8B030D-6E8A-4147-A177-3AD203B41FA5}">
                      <a16:colId xmlns:a16="http://schemas.microsoft.com/office/drawing/2014/main" xmlns="" val="338003165"/>
                    </a:ext>
                  </a:extLst>
                </a:gridCol>
              </a:tblGrid>
              <a:tr h="370840">
                <a:tc>
                  <a:txBody>
                    <a:bodyPr/>
                    <a:lstStyle/>
                    <a:p>
                      <a:endParaRPr lang="hu-HU" sz="1400" dirty="0"/>
                    </a:p>
                  </a:txBody>
                  <a:tcPr>
                    <a:solidFill>
                      <a:srgbClr val="7030A0"/>
                    </a:solidFill>
                  </a:tcPr>
                </a:tc>
                <a:tc gridSpan="3">
                  <a:txBody>
                    <a:bodyPr/>
                    <a:lstStyle/>
                    <a:p>
                      <a:pPr algn="ctr"/>
                      <a:r>
                        <a:rPr lang="hu-HU" sz="1400" dirty="0"/>
                        <a:t>Forgalomképes</a:t>
                      </a:r>
                    </a:p>
                  </a:txBody>
                  <a:tcPr>
                    <a:solidFill>
                      <a:srgbClr val="7030A0"/>
                    </a:solidFill>
                  </a:tcPr>
                </a:tc>
                <a:tc hMerge="1">
                  <a:txBody>
                    <a:bodyPr/>
                    <a:lstStyle/>
                    <a:p>
                      <a:endParaRPr lang="hu-HU" dirty="0"/>
                    </a:p>
                  </a:txBody>
                  <a:tcPr/>
                </a:tc>
                <a:tc hMerge="1">
                  <a:txBody>
                    <a:bodyPr/>
                    <a:lstStyle/>
                    <a:p>
                      <a:endParaRPr lang="hu-HU" dirty="0"/>
                    </a:p>
                  </a:txBody>
                  <a:tcPr/>
                </a:tc>
                <a:tc>
                  <a:txBody>
                    <a:bodyPr/>
                    <a:lstStyle/>
                    <a:p>
                      <a:pPr algn="ctr"/>
                      <a:r>
                        <a:rPr lang="hu-HU" sz="1400" dirty="0"/>
                        <a:t>Korlátozottan</a:t>
                      </a:r>
                      <a:r>
                        <a:rPr lang="hu-HU" sz="1400" baseline="0" dirty="0"/>
                        <a:t> </a:t>
                      </a:r>
                      <a:r>
                        <a:rPr lang="hu-HU" sz="1400" dirty="0"/>
                        <a:t>forgalomképes</a:t>
                      </a:r>
                    </a:p>
                  </a:txBody>
                  <a:tcPr>
                    <a:solidFill>
                      <a:srgbClr val="7030A0"/>
                    </a:solidFill>
                  </a:tcPr>
                </a:tc>
                <a:tc gridSpan="3">
                  <a:txBody>
                    <a:bodyPr/>
                    <a:lstStyle/>
                    <a:p>
                      <a:pPr algn="ctr"/>
                      <a:r>
                        <a:rPr lang="hu-HU" sz="1400" dirty="0"/>
                        <a:t>Forgalomképtelen</a:t>
                      </a:r>
                    </a:p>
                  </a:txBody>
                  <a:tcPr>
                    <a:solidFill>
                      <a:srgbClr val="7030A0"/>
                    </a:solidFill>
                  </a:tcPr>
                </a:tc>
                <a:tc hMerge="1">
                  <a:txBody>
                    <a:bodyPr/>
                    <a:lstStyle/>
                    <a:p>
                      <a:endParaRPr lang="hu-HU" dirty="0"/>
                    </a:p>
                  </a:txBody>
                  <a:tcPr/>
                </a:tc>
                <a:tc hMerge="1">
                  <a:txBody>
                    <a:bodyPr/>
                    <a:lstStyle/>
                    <a:p>
                      <a:endParaRPr lang="hu-HU" dirty="0"/>
                    </a:p>
                  </a:txBody>
                  <a:tcPr/>
                </a:tc>
                <a:extLst>
                  <a:ext uri="{0D108BD9-81ED-4DB2-BD59-A6C34878D82A}">
                    <a16:rowId xmlns:a16="http://schemas.microsoft.com/office/drawing/2014/main" xmlns="" val="1657088768"/>
                  </a:ext>
                </a:extLst>
              </a:tr>
              <a:tr h="500743">
                <a:tc>
                  <a:txBody>
                    <a:bodyPr/>
                    <a:lstStyle/>
                    <a:p>
                      <a:r>
                        <a:rPr lang="hu-HU" sz="1400" dirty="0">
                          <a:solidFill>
                            <a:schemeClr val="bg1"/>
                          </a:solidFill>
                        </a:rPr>
                        <a:t>Értékelés célja</a:t>
                      </a:r>
                    </a:p>
                  </a:txBody>
                  <a:tcPr>
                    <a:solidFill>
                      <a:srgbClr val="7030A0"/>
                    </a:solidFill>
                  </a:tcPr>
                </a:tc>
                <a:tc>
                  <a:txBody>
                    <a:bodyPr/>
                    <a:lstStyle/>
                    <a:p>
                      <a:pPr algn="ctr"/>
                      <a:r>
                        <a:rPr lang="hu-HU" sz="1400" dirty="0" err="1">
                          <a:solidFill>
                            <a:schemeClr val="bg1"/>
                          </a:solidFill>
                        </a:rPr>
                        <a:t>Piackonform</a:t>
                      </a:r>
                      <a:endParaRPr lang="hu-HU" sz="1400" dirty="0">
                        <a:solidFill>
                          <a:schemeClr val="bg1"/>
                        </a:solidFill>
                      </a:endParaRPr>
                    </a:p>
                  </a:txBody>
                  <a:tcPr>
                    <a:solidFill>
                      <a:srgbClr val="7030A0"/>
                    </a:solidFill>
                  </a:tcPr>
                </a:tc>
                <a:tc>
                  <a:txBody>
                    <a:bodyPr/>
                    <a:lstStyle/>
                    <a:p>
                      <a:pPr algn="ctr"/>
                      <a:r>
                        <a:rPr lang="hu-HU" sz="1400" dirty="0" err="1">
                          <a:solidFill>
                            <a:schemeClr val="bg1"/>
                          </a:solidFill>
                        </a:rPr>
                        <a:t>Nem-piackonform</a:t>
                      </a:r>
                      <a:endParaRPr lang="hu-HU" sz="1400" dirty="0">
                        <a:solidFill>
                          <a:schemeClr val="bg1"/>
                        </a:solidFill>
                      </a:endParaRPr>
                    </a:p>
                  </a:txBody>
                  <a:tcPr>
                    <a:solidFill>
                      <a:srgbClr val="7030A0"/>
                    </a:solidFill>
                  </a:tcPr>
                </a:tc>
                <a:tc>
                  <a:txBody>
                    <a:bodyPr/>
                    <a:lstStyle/>
                    <a:p>
                      <a:pPr algn="ctr"/>
                      <a:r>
                        <a:rPr lang="hu-HU" sz="1400" dirty="0">
                          <a:solidFill>
                            <a:schemeClr val="bg1"/>
                          </a:solidFill>
                        </a:rPr>
                        <a:t>Kvázi</a:t>
                      </a:r>
                      <a:r>
                        <a:rPr lang="hu-HU" sz="1400" baseline="0" dirty="0">
                          <a:solidFill>
                            <a:schemeClr val="bg1"/>
                          </a:solidFill>
                        </a:rPr>
                        <a:t> </a:t>
                      </a:r>
                      <a:r>
                        <a:rPr lang="hu-HU" sz="1400" baseline="0" dirty="0" err="1">
                          <a:solidFill>
                            <a:schemeClr val="bg1"/>
                          </a:solidFill>
                        </a:rPr>
                        <a:t>piackonform</a:t>
                      </a:r>
                      <a:endParaRPr lang="hu-HU" sz="1400" dirty="0">
                        <a:solidFill>
                          <a:schemeClr val="bg1"/>
                        </a:solidFill>
                      </a:endParaRPr>
                    </a:p>
                  </a:txBody>
                  <a:tcPr>
                    <a:solidFill>
                      <a:srgbClr val="7030A0"/>
                    </a:solidFill>
                  </a:tcPr>
                </a:tc>
                <a:tc>
                  <a:txBody>
                    <a:bodyPr/>
                    <a:lstStyle/>
                    <a:p>
                      <a:pPr algn="ctr"/>
                      <a:endParaRPr lang="hu-HU" sz="1400" dirty="0">
                        <a:solidFill>
                          <a:schemeClr val="bg1"/>
                        </a:solidFill>
                      </a:endParaRPr>
                    </a:p>
                  </a:txBody>
                  <a:tcPr>
                    <a:solidFill>
                      <a:srgbClr val="7030A0"/>
                    </a:solidFill>
                  </a:tcPr>
                </a:tc>
                <a:tc>
                  <a:txBody>
                    <a:bodyPr/>
                    <a:lstStyle/>
                    <a:p>
                      <a:pPr algn="ctr"/>
                      <a:r>
                        <a:rPr lang="hu-HU" sz="1400" dirty="0" err="1">
                          <a:solidFill>
                            <a:schemeClr val="bg1"/>
                          </a:solidFill>
                        </a:rPr>
                        <a:t>Piackonform</a:t>
                      </a:r>
                      <a:endParaRPr lang="hu-HU" sz="1400" dirty="0">
                        <a:solidFill>
                          <a:schemeClr val="bg1"/>
                        </a:solidFill>
                      </a:endParaRPr>
                    </a:p>
                  </a:txBody>
                  <a:tcPr>
                    <a:solidFill>
                      <a:srgbClr val="7030A0"/>
                    </a:solidFill>
                  </a:tcPr>
                </a:tc>
                <a:tc>
                  <a:txBody>
                    <a:bodyPr/>
                    <a:lstStyle/>
                    <a:p>
                      <a:pPr algn="ctr"/>
                      <a:r>
                        <a:rPr lang="hu-HU" sz="1400" dirty="0" err="1">
                          <a:solidFill>
                            <a:schemeClr val="bg1"/>
                          </a:solidFill>
                        </a:rPr>
                        <a:t>Nem-piackonform</a:t>
                      </a:r>
                      <a:endParaRPr lang="hu-HU" sz="1400" dirty="0">
                        <a:solidFill>
                          <a:schemeClr val="bg1"/>
                        </a:solidFill>
                      </a:endParaRPr>
                    </a:p>
                  </a:txBody>
                  <a:tcPr>
                    <a:solidFill>
                      <a:srgbClr val="7030A0"/>
                    </a:solidFill>
                  </a:tcPr>
                </a:tc>
                <a:tc>
                  <a:txBody>
                    <a:bodyPr/>
                    <a:lstStyle/>
                    <a:p>
                      <a:pPr algn="ctr"/>
                      <a:r>
                        <a:rPr lang="hu-HU" sz="1400" dirty="0">
                          <a:solidFill>
                            <a:schemeClr val="bg1"/>
                          </a:solidFill>
                        </a:rPr>
                        <a:t>Kvázi</a:t>
                      </a:r>
                      <a:r>
                        <a:rPr lang="hu-HU" sz="1400" baseline="0" dirty="0">
                          <a:solidFill>
                            <a:schemeClr val="bg1"/>
                          </a:solidFill>
                        </a:rPr>
                        <a:t> </a:t>
                      </a:r>
                      <a:r>
                        <a:rPr lang="hu-HU" sz="1400" baseline="0" dirty="0" err="1">
                          <a:solidFill>
                            <a:schemeClr val="bg1"/>
                          </a:solidFill>
                        </a:rPr>
                        <a:t>piackonform</a:t>
                      </a:r>
                      <a:endParaRPr lang="hu-HU" sz="1400" dirty="0">
                        <a:solidFill>
                          <a:schemeClr val="bg1"/>
                        </a:solidFill>
                      </a:endParaRPr>
                    </a:p>
                  </a:txBody>
                  <a:tcPr>
                    <a:solidFill>
                      <a:srgbClr val="7030A0"/>
                    </a:solidFill>
                  </a:tcPr>
                </a:tc>
                <a:extLst>
                  <a:ext uri="{0D108BD9-81ED-4DB2-BD59-A6C34878D82A}">
                    <a16:rowId xmlns:a16="http://schemas.microsoft.com/office/drawing/2014/main" xmlns="" val="2554462398"/>
                  </a:ext>
                </a:extLst>
              </a:tr>
              <a:tr h="432000">
                <a:tc>
                  <a:txBody>
                    <a:bodyPr/>
                    <a:lstStyle/>
                    <a:p>
                      <a:r>
                        <a:rPr lang="hu-HU" sz="1200" dirty="0"/>
                        <a:t>Pénzügyi tárgyalásokhoz, gazdasági döntéshozatalhoz</a:t>
                      </a:r>
                    </a:p>
                  </a:txBody>
                  <a:tcPr>
                    <a:solidFill>
                      <a:srgbClr val="CC99FF"/>
                    </a:solidFill>
                  </a:tcPr>
                </a:tc>
                <a:tc>
                  <a:txBody>
                    <a:bodyPr/>
                    <a:lstStyle/>
                    <a:p>
                      <a:r>
                        <a:rPr lang="hu-HU" sz="1200" dirty="0"/>
                        <a:t>1) – 12)</a:t>
                      </a:r>
                    </a:p>
                  </a:txBody>
                  <a:tcPr>
                    <a:solidFill>
                      <a:srgbClr val="CC99FF"/>
                    </a:solidFill>
                  </a:tcPr>
                </a:tc>
                <a:tc>
                  <a:txBody>
                    <a:bodyPr/>
                    <a:lstStyle/>
                    <a:p>
                      <a:r>
                        <a:rPr lang="hu-HU" sz="1200" dirty="0"/>
                        <a:t>1) – 12)</a:t>
                      </a:r>
                    </a:p>
                  </a:txBody>
                  <a:tcPr>
                    <a:solidFill>
                      <a:srgbClr val="CC99FF"/>
                    </a:solidFill>
                  </a:tcPr>
                </a:tc>
                <a:tc>
                  <a:txBody>
                    <a:bodyPr/>
                    <a:lstStyle/>
                    <a:p>
                      <a:r>
                        <a:rPr lang="hu-HU" sz="1200" dirty="0"/>
                        <a:t>1) – 12)</a:t>
                      </a:r>
                    </a:p>
                  </a:txBody>
                  <a:tcPr>
                    <a:solidFill>
                      <a:srgbClr val="CC99FF"/>
                    </a:solidFill>
                  </a:tcPr>
                </a:tc>
                <a:tc rowSpan="9">
                  <a:txBody>
                    <a:bodyPr/>
                    <a:lstStyle/>
                    <a:p>
                      <a:pPr algn="ctr"/>
                      <a:r>
                        <a:rPr lang="hu-HU" sz="1200" dirty="0"/>
                        <a:t>A jogszabályi kereteket vizsgálva</a:t>
                      </a:r>
                      <a:r>
                        <a:rPr lang="hu-HU" sz="1200" baseline="0" dirty="0"/>
                        <a:t> a forgalomképesség megállapítása után a forgalomképes vagy forgalomképteleningatlanok csoportjában megállapítható értékformák alkalmazandók.</a:t>
                      </a:r>
                      <a:endParaRPr lang="hu-HU" sz="1200" dirty="0"/>
                    </a:p>
                  </a:txBody>
                  <a:tcPr vert="vert270" anchor="ctr">
                    <a:solidFill>
                      <a:srgbClr val="CC99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dirty="0"/>
                        <a:t>1) – 12)</a:t>
                      </a:r>
                    </a:p>
                  </a:txBody>
                  <a:tcPr>
                    <a:solidFill>
                      <a:srgbClr val="CC99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dirty="0"/>
                        <a:t>5) – 12)</a:t>
                      </a:r>
                    </a:p>
                  </a:txBody>
                  <a:tcPr>
                    <a:solidFill>
                      <a:srgbClr val="CC99FF"/>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hu-HU" sz="1200" dirty="0"/>
                        <a:t>1) – 12)</a:t>
                      </a:r>
                    </a:p>
                  </a:txBody>
                  <a:tcPr>
                    <a:solidFill>
                      <a:srgbClr val="CC99FF"/>
                    </a:solidFill>
                  </a:tcPr>
                </a:tc>
                <a:extLst>
                  <a:ext uri="{0D108BD9-81ED-4DB2-BD59-A6C34878D82A}">
                    <a16:rowId xmlns:a16="http://schemas.microsoft.com/office/drawing/2014/main" xmlns="" val="3995271946"/>
                  </a:ext>
                </a:extLst>
              </a:tr>
              <a:tr h="432000">
                <a:tc>
                  <a:txBody>
                    <a:bodyPr/>
                    <a:lstStyle/>
                    <a:p>
                      <a:r>
                        <a:rPr lang="hu-HU" sz="1200" dirty="0"/>
                        <a:t>Adásvételi tárgyalásokhoz</a:t>
                      </a:r>
                    </a:p>
                  </a:txBody>
                  <a:tcPr>
                    <a:solidFill>
                      <a:srgbClr val="F8F8F8"/>
                    </a:solidFill>
                  </a:tcPr>
                </a:tc>
                <a:tc>
                  <a:txBody>
                    <a:bodyPr/>
                    <a:lstStyle/>
                    <a:p>
                      <a:r>
                        <a:rPr lang="hu-HU" sz="1200" dirty="0"/>
                        <a:t>1), 2), 3), 5), 6),</a:t>
                      </a:r>
                      <a:r>
                        <a:rPr lang="hu-HU" sz="1200" baseline="0" dirty="0"/>
                        <a:t> 7), 8), 11), 12)</a:t>
                      </a:r>
                      <a:endParaRPr lang="hu-HU" sz="1200" dirty="0"/>
                    </a:p>
                  </a:txBody>
                  <a:tcPr>
                    <a:solidFill>
                      <a:srgbClr val="F8F8F8"/>
                    </a:solidFill>
                  </a:tcPr>
                </a:tc>
                <a:tc>
                  <a:txBody>
                    <a:bodyPr/>
                    <a:lstStyle/>
                    <a:p>
                      <a:r>
                        <a:rPr lang="hu-HU" sz="1200" dirty="0"/>
                        <a:t>-</a:t>
                      </a:r>
                    </a:p>
                  </a:txBody>
                  <a:tcPr>
                    <a:solidFill>
                      <a:srgbClr val="F8F8F8"/>
                    </a:solidFill>
                  </a:tcPr>
                </a:tc>
                <a:tc>
                  <a:txBody>
                    <a:bodyPr/>
                    <a:lstStyle/>
                    <a:p>
                      <a:r>
                        <a:rPr lang="hu-HU" sz="1200" dirty="0"/>
                        <a:t>1), 2), 3), 5), 6),</a:t>
                      </a:r>
                      <a:r>
                        <a:rPr lang="hu-HU" sz="1200" baseline="0" dirty="0"/>
                        <a:t> 7), 8), 11), 12)</a:t>
                      </a:r>
                      <a:endParaRPr lang="hu-HU" sz="1200" dirty="0"/>
                    </a:p>
                  </a:txBody>
                  <a:tcPr>
                    <a:solidFill>
                      <a:srgbClr val="F8F8F8"/>
                    </a:solidFill>
                  </a:tcPr>
                </a:tc>
                <a:tc vMerge="1">
                  <a:txBody>
                    <a:bodyPr/>
                    <a:lstStyle/>
                    <a:p>
                      <a:endParaRPr lang="hu-HU" sz="1200" dirty="0"/>
                    </a:p>
                  </a:txBody>
                  <a:tcPr/>
                </a:tc>
                <a:tc>
                  <a:txBody>
                    <a:bodyPr/>
                    <a:lstStyle/>
                    <a:p>
                      <a:r>
                        <a:rPr lang="hu-HU" sz="1200" dirty="0"/>
                        <a:t>-</a:t>
                      </a:r>
                    </a:p>
                  </a:txBody>
                  <a:tcPr>
                    <a:solidFill>
                      <a:srgbClr val="F8F8F8"/>
                    </a:solidFill>
                  </a:tcPr>
                </a:tc>
                <a:tc>
                  <a:txBody>
                    <a:bodyPr/>
                    <a:lstStyle/>
                    <a:p>
                      <a:r>
                        <a:rPr lang="hu-HU" sz="1200" dirty="0"/>
                        <a:t>-</a:t>
                      </a:r>
                    </a:p>
                  </a:txBody>
                  <a:tcPr>
                    <a:solidFill>
                      <a:srgbClr val="F8F8F8"/>
                    </a:solidFill>
                  </a:tcPr>
                </a:tc>
                <a:tc>
                  <a:txBody>
                    <a:bodyPr/>
                    <a:lstStyle/>
                    <a:p>
                      <a:r>
                        <a:rPr lang="hu-HU" sz="1200" dirty="0"/>
                        <a:t>-</a:t>
                      </a:r>
                    </a:p>
                  </a:txBody>
                  <a:tcPr>
                    <a:solidFill>
                      <a:srgbClr val="F8F8F8"/>
                    </a:solidFill>
                  </a:tcPr>
                </a:tc>
                <a:extLst>
                  <a:ext uri="{0D108BD9-81ED-4DB2-BD59-A6C34878D82A}">
                    <a16:rowId xmlns:a16="http://schemas.microsoft.com/office/drawing/2014/main" xmlns="" val="1830615117"/>
                  </a:ext>
                </a:extLst>
              </a:tr>
              <a:tr h="432000">
                <a:tc>
                  <a:txBody>
                    <a:bodyPr/>
                    <a:lstStyle/>
                    <a:p>
                      <a:r>
                        <a:rPr lang="hu-HU" sz="1200" dirty="0"/>
                        <a:t>Számviteli célra</a:t>
                      </a:r>
                    </a:p>
                  </a:txBody>
                  <a:tcPr>
                    <a:solidFill>
                      <a:srgbClr val="CC99FF"/>
                    </a:solidFill>
                  </a:tcPr>
                </a:tc>
                <a:tc>
                  <a:txBody>
                    <a:bodyPr/>
                    <a:lstStyle/>
                    <a:p>
                      <a:r>
                        <a:rPr lang="hu-HU" sz="1200" dirty="0"/>
                        <a:t>1), 5), 10)</a:t>
                      </a:r>
                    </a:p>
                  </a:txBody>
                  <a:tcPr>
                    <a:solidFill>
                      <a:srgbClr val="CC99FF"/>
                    </a:solidFill>
                  </a:tcPr>
                </a:tc>
                <a:tc>
                  <a:txBody>
                    <a:bodyPr/>
                    <a:lstStyle/>
                    <a:p>
                      <a:r>
                        <a:rPr lang="hu-HU" sz="1200" dirty="0"/>
                        <a:t>1), 5), 10)</a:t>
                      </a:r>
                    </a:p>
                  </a:txBody>
                  <a:tcPr>
                    <a:solidFill>
                      <a:srgbClr val="CC99FF"/>
                    </a:solidFill>
                  </a:tcPr>
                </a:tc>
                <a:tc>
                  <a:txBody>
                    <a:bodyPr/>
                    <a:lstStyle/>
                    <a:p>
                      <a:r>
                        <a:rPr lang="hu-HU" sz="1200" dirty="0"/>
                        <a:t>1), 5), 10)</a:t>
                      </a:r>
                    </a:p>
                  </a:txBody>
                  <a:tcPr>
                    <a:solidFill>
                      <a:srgbClr val="CC99FF"/>
                    </a:solidFill>
                  </a:tcPr>
                </a:tc>
                <a:tc vMerge="1">
                  <a:txBody>
                    <a:bodyPr/>
                    <a:lstStyle/>
                    <a:p>
                      <a:endParaRPr lang="hu-HU" sz="1200" dirty="0"/>
                    </a:p>
                  </a:txBody>
                  <a:tcPr/>
                </a:tc>
                <a:tc>
                  <a:txBody>
                    <a:bodyPr/>
                    <a:lstStyle/>
                    <a:p>
                      <a:r>
                        <a:rPr lang="hu-HU" sz="1200" dirty="0"/>
                        <a:t>5), 10)</a:t>
                      </a:r>
                    </a:p>
                  </a:txBody>
                  <a:tcPr>
                    <a:solidFill>
                      <a:srgbClr val="CC99FF"/>
                    </a:solidFill>
                  </a:tcPr>
                </a:tc>
                <a:tc>
                  <a:txBody>
                    <a:bodyPr/>
                    <a:lstStyle/>
                    <a:p>
                      <a:r>
                        <a:rPr lang="hu-HU" sz="1200" dirty="0"/>
                        <a:t>5), 10)</a:t>
                      </a:r>
                    </a:p>
                  </a:txBody>
                  <a:tcPr>
                    <a:solidFill>
                      <a:srgbClr val="CC99FF"/>
                    </a:solidFill>
                  </a:tcPr>
                </a:tc>
                <a:tc>
                  <a:txBody>
                    <a:bodyPr/>
                    <a:lstStyle/>
                    <a:p>
                      <a:r>
                        <a:rPr lang="hu-HU" sz="1200" dirty="0"/>
                        <a:t>5), 10)</a:t>
                      </a:r>
                    </a:p>
                  </a:txBody>
                  <a:tcPr>
                    <a:solidFill>
                      <a:srgbClr val="CC99FF"/>
                    </a:solidFill>
                  </a:tcPr>
                </a:tc>
                <a:extLst>
                  <a:ext uri="{0D108BD9-81ED-4DB2-BD59-A6C34878D82A}">
                    <a16:rowId xmlns:a16="http://schemas.microsoft.com/office/drawing/2014/main" xmlns="" val="3992619593"/>
                  </a:ext>
                </a:extLst>
              </a:tr>
              <a:tr h="432000">
                <a:tc>
                  <a:txBody>
                    <a:bodyPr/>
                    <a:lstStyle/>
                    <a:p>
                      <a:r>
                        <a:rPr lang="hu-HU" sz="1200" dirty="0"/>
                        <a:t>Biztosítási célra</a:t>
                      </a:r>
                    </a:p>
                  </a:txBody>
                  <a:tcPr>
                    <a:solidFill>
                      <a:srgbClr val="F8F8F8"/>
                    </a:solidFill>
                  </a:tcPr>
                </a:tc>
                <a:tc>
                  <a:txBody>
                    <a:bodyPr/>
                    <a:lstStyle/>
                    <a:p>
                      <a:r>
                        <a:rPr lang="hu-HU" sz="1200" dirty="0"/>
                        <a:t>9), 10)</a:t>
                      </a:r>
                    </a:p>
                  </a:txBody>
                  <a:tcPr>
                    <a:solidFill>
                      <a:srgbClr val="F8F8F8"/>
                    </a:solidFill>
                  </a:tcPr>
                </a:tc>
                <a:tc>
                  <a:txBody>
                    <a:bodyPr/>
                    <a:lstStyle/>
                    <a:p>
                      <a:r>
                        <a:rPr lang="hu-HU" sz="1200" dirty="0"/>
                        <a:t>9), 10)</a:t>
                      </a:r>
                    </a:p>
                  </a:txBody>
                  <a:tcPr>
                    <a:solidFill>
                      <a:srgbClr val="F8F8F8"/>
                    </a:solidFill>
                  </a:tcPr>
                </a:tc>
                <a:tc>
                  <a:txBody>
                    <a:bodyPr/>
                    <a:lstStyle/>
                    <a:p>
                      <a:r>
                        <a:rPr lang="hu-HU" sz="1200" dirty="0"/>
                        <a:t>9), 10)</a:t>
                      </a:r>
                    </a:p>
                  </a:txBody>
                  <a:tcPr>
                    <a:solidFill>
                      <a:srgbClr val="F8F8F8"/>
                    </a:solidFill>
                  </a:tcPr>
                </a:tc>
                <a:tc vMerge="1">
                  <a:txBody>
                    <a:bodyPr/>
                    <a:lstStyle/>
                    <a:p>
                      <a:endParaRPr lang="hu-HU" sz="1200" dirty="0"/>
                    </a:p>
                  </a:txBody>
                  <a:tcPr/>
                </a:tc>
                <a:tc>
                  <a:txBody>
                    <a:bodyPr/>
                    <a:lstStyle/>
                    <a:p>
                      <a:r>
                        <a:rPr lang="hu-HU" sz="1200" dirty="0"/>
                        <a:t>9), 10)</a:t>
                      </a:r>
                    </a:p>
                  </a:txBody>
                  <a:tcPr>
                    <a:solidFill>
                      <a:srgbClr val="F8F8F8"/>
                    </a:solidFill>
                  </a:tcPr>
                </a:tc>
                <a:tc>
                  <a:txBody>
                    <a:bodyPr/>
                    <a:lstStyle/>
                    <a:p>
                      <a:r>
                        <a:rPr lang="hu-HU" sz="1200" dirty="0"/>
                        <a:t>9), 10)</a:t>
                      </a:r>
                    </a:p>
                  </a:txBody>
                  <a:tcPr>
                    <a:solidFill>
                      <a:srgbClr val="F8F8F8"/>
                    </a:solidFill>
                  </a:tcPr>
                </a:tc>
                <a:tc>
                  <a:txBody>
                    <a:bodyPr/>
                    <a:lstStyle/>
                    <a:p>
                      <a:r>
                        <a:rPr lang="hu-HU" sz="1200" dirty="0"/>
                        <a:t>9), 10)</a:t>
                      </a:r>
                    </a:p>
                  </a:txBody>
                  <a:tcPr>
                    <a:solidFill>
                      <a:srgbClr val="F8F8F8"/>
                    </a:solidFill>
                  </a:tcPr>
                </a:tc>
                <a:extLst>
                  <a:ext uri="{0D108BD9-81ED-4DB2-BD59-A6C34878D82A}">
                    <a16:rowId xmlns:a16="http://schemas.microsoft.com/office/drawing/2014/main" xmlns="" val="536263409"/>
                  </a:ext>
                </a:extLst>
              </a:tr>
              <a:tr h="432000">
                <a:tc>
                  <a:txBody>
                    <a:bodyPr/>
                    <a:lstStyle/>
                    <a:p>
                      <a:r>
                        <a:rPr lang="hu-HU" sz="1200" dirty="0"/>
                        <a:t>Kisajátítási célra</a:t>
                      </a:r>
                    </a:p>
                  </a:txBody>
                  <a:tcPr>
                    <a:solidFill>
                      <a:srgbClr val="CC99FF"/>
                    </a:solidFill>
                  </a:tcPr>
                </a:tc>
                <a:tc>
                  <a:txBody>
                    <a:bodyPr/>
                    <a:lstStyle/>
                    <a:p>
                      <a:r>
                        <a:rPr lang="hu-HU" sz="1200" dirty="0"/>
                        <a:t>1), 10)</a:t>
                      </a:r>
                    </a:p>
                  </a:txBody>
                  <a:tcPr>
                    <a:solidFill>
                      <a:srgbClr val="CC99FF"/>
                    </a:solidFill>
                  </a:tcPr>
                </a:tc>
                <a:tc>
                  <a:txBody>
                    <a:bodyPr/>
                    <a:lstStyle/>
                    <a:p>
                      <a:r>
                        <a:rPr lang="hu-HU" sz="1200" dirty="0"/>
                        <a:t>1), 10)</a:t>
                      </a:r>
                    </a:p>
                  </a:txBody>
                  <a:tcPr>
                    <a:solidFill>
                      <a:srgbClr val="CC99FF"/>
                    </a:solidFill>
                  </a:tcPr>
                </a:tc>
                <a:tc>
                  <a:txBody>
                    <a:bodyPr/>
                    <a:lstStyle/>
                    <a:p>
                      <a:r>
                        <a:rPr lang="hu-HU" sz="1200" dirty="0"/>
                        <a:t>1), 10)</a:t>
                      </a:r>
                    </a:p>
                  </a:txBody>
                  <a:tcPr>
                    <a:solidFill>
                      <a:srgbClr val="CC99FF"/>
                    </a:solidFill>
                  </a:tcPr>
                </a:tc>
                <a:tc vMerge="1">
                  <a:txBody>
                    <a:bodyPr/>
                    <a:lstStyle/>
                    <a:p>
                      <a:endParaRPr lang="hu-HU" sz="1200" dirty="0"/>
                    </a:p>
                  </a:txBody>
                  <a:tcPr/>
                </a:tc>
                <a:tc>
                  <a:txBody>
                    <a:bodyPr/>
                    <a:lstStyle/>
                    <a:p>
                      <a:r>
                        <a:rPr lang="hu-HU" sz="1200" dirty="0"/>
                        <a:t>1), 10)</a:t>
                      </a:r>
                    </a:p>
                  </a:txBody>
                  <a:tcPr>
                    <a:solidFill>
                      <a:srgbClr val="CC99FF"/>
                    </a:solidFill>
                  </a:tcPr>
                </a:tc>
                <a:tc>
                  <a:txBody>
                    <a:bodyPr/>
                    <a:lstStyle/>
                    <a:p>
                      <a:r>
                        <a:rPr lang="hu-HU" sz="1200" dirty="0"/>
                        <a:t>1), 10)</a:t>
                      </a:r>
                    </a:p>
                  </a:txBody>
                  <a:tcPr>
                    <a:solidFill>
                      <a:srgbClr val="CC99FF"/>
                    </a:solidFill>
                  </a:tcPr>
                </a:tc>
                <a:tc>
                  <a:txBody>
                    <a:bodyPr/>
                    <a:lstStyle/>
                    <a:p>
                      <a:r>
                        <a:rPr lang="hu-HU" sz="1200" dirty="0"/>
                        <a:t>1), 10)</a:t>
                      </a:r>
                    </a:p>
                  </a:txBody>
                  <a:tcPr>
                    <a:solidFill>
                      <a:srgbClr val="CC99FF"/>
                    </a:solidFill>
                  </a:tcPr>
                </a:tc>
                <a:extLst>
                  <a:ext uri="{0D108BD9-81ED-4DB2-BD59-A6C34878D82A}">
                    <a16:rowId xmlns:a16="http://schemas.microsoft.com/office/drawing/2014/main" xmlns="" val="2986553267"/>
                  </a:ext>
                </a:extLst>
              </a:tr>
              <a:tr h="432000">
                <a:tc>
                  <a:txBody>
                    <a:bodyPr/>
                    <a:lstStyle/>
                    <a:p>
                      <a:r>
                        <a:rPr lang="hu-HU" sz="1200" dirty="0"/>
                        <a:t>Hitelbiztosítéki célra</a:t>
                      </a:r>
                    </a:p>
                  </a:txBody>
                  <a:tcPr>
                    <a:solidFill>
                      <a:srgbClr val="F8F8F8"/>
                    </a:solidFill>
                  </a:tcPr>
                </a:tc>
                <a:tc>
                  <a:txBody>
                    <a:bodyPr/>
                    <a:lstStyle/>
                    <a:p>
                      <a:r>
                        <a:rPr lang="hu-HU" sz="1200" dirty="0"/>
                        <a:t>1), 2), 3), 4)</a:t>
                      </a:r>
                    </a:p>
                  </a:txBody>
                  <a:tcPr>
                    <a:solidFill>
                      <a:srgbClr val="F8F8F8"/>
                    </a:solidFill>
                  </a:tcPr>
                </a:tc>
                <a:tc>
                  <a:txBody>
                    <a:bodyPr/>
                    <a:lstStyle/>
                    <a:p>
                      <a:r>
                        <a:rPr lang="hu-HU" sz="1200" dirty="0"/>
                        <a:t>1), 2), 3), 4)</a:t>
                      </a:r>
                    </a:p>
                  </a:txBody>
                  <a:tcPr>
                    <a:solidFill>
                      <a:srgbClr val="F8F8F8"/>
                    </a:solidFill>
                  </a:tcPr>
                </a:tc>
                <a:tc>
                  <a:txBody>
                    <a:bodyPr/>
                    <a:lstStyle/>
                    <a:p>
                      <a:r>
                        <a:rPr lang="hu-HU" sz="1200" dirty="0"/>
                        <a:t>1), 2), 3), 4)</a:t>
                      </a:r>
                    </a:p>
                  </a:txBody>
                  <a:tcPr>
                    <a:solidFill>
                      <a:srgbClr val="F8F8F8"/>
                    </a:solidFill>
                  </a:tcPr>
                </a:tc>
                <a:tc vMerge="1">
                  <a:txBody>
                    <a:bodyPr/>
                    <a:lstStyle/>
                    <a:p>
                      <a:endParaRPr lang="hu-HU" sz="1200" dirty="0"/>
                    </a:p>
                  </a:txBody>
                  <a:tcPr/>
                </a:tc>
                <a:tc>
                  <a:txBody>
                    <a:bodyPr/>
                    <a:lstStyle/>
                    <a:p>
                      <a:r>
                        <a:rPr lang="hu-HU" sz="1200" dirty="0"/>
                        <a:t>-</a:t>
                      </a:r>
                    </a:p>
                  </a:txBody>
                  <a:tcPr>
                    <a:solidFill>
                      <a:srgbClr val="F8F8F8"/>
                    </a:solidFill>
                  </a:tcPr>
                </a:tc>
                <a:tc>
                  <a:txBody>
                    <a:bodyPr/>
                    <a:lstStyle/>
                    <a:p>
                      <a:r>
                        <a:rPr lang="hu-HU" sz="1200" dirty="0"/>
                        <a:t>-</a:t>
                      </a:r>
                    </a:p>
                  </a:txBody>
                  <a:tcPr>
                    <a:solidFill>
                      <a:srgbClr val="F8F8F8"/>
                    </a:solidFill>
                  </a:tcPr>
                </a:tc>
                <a:tc>
                  <a:txBody>
                    <a:bodyPr/>
                    <a:lstStyle/>
                    <a:p>
                      <a:r>
                        <a:rPr lang="hu-HU" sz="1200" dirty="0"/>
                        <a:t>-</a:t>
                      </a:r>
                    </a:p>
                  </a:txBody>
                  <a:tcPr>
                    <a:solidFill>
                      <a:srgbClr val="F8F8F8"/>
                    </a:solidFill>
                  </a:tcPr>
                </a:tc>
                <a:extLst>
                  <a:ext uri="{0D108BD9-81ED-4DB2-BD59-A6C34878D82A}">
                    <a16:rowId xmlns:a16="http://schemas.microsoft.com/office/drawing/2014/main" xmlns="" val="2076605465"/>
                  </a:ext>
                </a:extLst>
              </a:tr>
              <a:tr h="432000">
                <a:tc>
                  <a:txBody>
                    <a:bodyPr/>
                    <a:lstStyle/>
                    <a:p>
                      <a:r>
                        <a:rPr lang="hu-HU" sz="1200" dirty="0"/>
                        <a:t>Felszámolási célra</a:t>
                      </a:r>
                    </a:p>
                  </a:txBody>
                  <a:tcPr>
                    <a:solidFill>
                      <a:srgbClr val="CC99FF"/>
                    </a:solidFill>
                  </a:tcPr>
                </a:tc>
                <a:tc>
                  <a:txBody>
                    <a:bodyPr/>
                    <a:lstStyle/>
                    <a:p>
                      <a:r>
                        <a:rPr lang="hu-HU" sz="1200" dirty="0"/>
                        <a:t>1), 2), 6), 7), 8)</a:t>
                      </a:r>
                    </a:p>
                  </a:txBody>
                  <a:tcPr>
                    <a:solidFill>
                      <a:srgbClr val="CC99FF"/>
                    </a:solidFill>
                  </a:tcPr>
                </a:tc>
                <a:tc>
                  <a:txBody>
                    <a:bodyPr/>
                    <a:lstStyle/>
                    <a:p>
                      <a:r>
                        <a:rPr lang="hu-HU" sz="1200" dirty="0"/>
                        <a:t>1), 2), 6), 7), 8)</a:t>
                      </a:r>
                    </a:p>
                  </a:txBody>
                  <a:tcPr>
                    <a:solidFill>
                      <a:srgbClr val="CC99FF"/>
                    </a:solidFill>
                  </a:tcPr>
                </a:tc>
                <a:tc>
                  <a:txBody>
                    <a:bodyPr/>
                    <a:lstStyle/>
                    <a:p>
                      <a:r>
                        <a:rPr lang="hu-HU" sz="1200" dirty="0"/>
                        <a:t>1), 2), 6), 7), 8)</a:t>
                      </a:r>
                    </a:p>
                  </a:txBody>
                  <a:tcPr>
                    <a:solidFill>
                      <a:srgbClr val="CC99FF"/>
                    </a:solidFill>
                  </a:tcPr>
                </a:tc>
                <a:tc vMerge="1">
                  <a:txBody>
                    <a:bodyPr/>
                    <a:lstStyle/>
                    <a:p>
                      <a:endParaRPr lang="hu-HU" sz="1200" dirty="0"/>
                    </a:p>
                  </a:txBody>
                  <a:tcPr/>
                </a:tc>
                <a:tc>
                  <a:txBody>
                    <a:bodyPr/>
                    <a:lstStyle/>
                    <a:p>
                      <a:r>
                        <a:rPr lang="hu-HU" sz="1200" dirty="0"/>
                        <a:t>-</a:t>
                      </a:r>
                    </a:p>
                  </a:txBody>
                  <a:tcPr>
                    <a:solidFill>
                      <a:srgbClr val="CC99FF"/>
                    </a:solidFill>
                  </a:tcPr>
                </a:tc>
                <a:tc>
                  <a:txBody>
                    <a:bodyPr/>
                    <a:lstStyle/>
                    <a:p>
                      <a:r>
                        <a:rPr lang="hu-HU" sz="1200" dirty="0"/>
                        <a:t>-</a:t>
                      </a:r>
                    </a:p>
                  </a:txBody>
                  <a:tcPr>
                    <a:solidFill>
                      <a:srgbClr val="CC99FF"/>
                    </a:solidFill>
                  </a:tcPr>
                </a:tc>
                <a:tc>
                  <a:txBody>
                    <a:bodyPr/>
                    <a:lstStyle/>
                    <a:p>
                      <a:r>
                        <a:rPr lang="hu-HU" sz="1200" dirty="0"/>
                        <a:t>-</a:t>
                      </a:r>
                    </a:p>
                  </a:txBody>
                  <a:tcPr>
                    <a:solidFill>
                      <a:srgbClr val="CC99FF"/>
                    </a:solidFill>
                  </a:tcPr>
                </a:tc>
                <a:extLst>
                  <a:ext uri="{0D108BD9-81ED-4DB2-BD59-A6C34878D82A}">
                    <a16:rowId xmlns:a16="http://schemas.microsoft.com/office/drawing/2014/main" xmlns="" val="1357314309"/>
                  </a:ext>
                </a:extLst>
              </a:tr>
              <a:tr h="432000">
                <a:tc>
                  <a:txBody>
                    <a:bodyPr/>
                    <a:lstStyle/>
                    <a:p>
                      <a:r>
                        <a:rPr lang="hu-HU" sz="1200" dirty="0"/>
                        <a:t>Végrehajtási célra</a:t>
                      </a:r>
                    </a:p>
                  </a:txBody>
                  <a:tcPr>
                    <a:solidFill>
                      <a:srgbClr val="F8F8F8"/>
                    </a:solidFill>
                  </a:tcPr>
                </a:tc>
                <a:tc>
                  <a:txBody>
                    <a:bodyPr/>
                    <a:lstStyle/>
                    <a:p>
                      <a:r>
                        <a:rPr lang="hu-HU" sz="1200" dirty="0"/>
                        <a:t>1)</a:t>
                      </a:r>
                    </a:p>
                  </a:txBody>
                  <a:tcPr>
                    <a:solidFill>
                      <a:srgbClr val="F8F8F8"/>
                    </a:solidFill>
                  </a:tcPr>
                </a:tc>
                <a:tc>
                  <a:txBody>
                    <a:bodyPr/>
                    <a:lstStyle/>
                    <a:p>
                      <a:r>
                        <a:rPr lang="hu-HU" sz="1200" dirty="0"/>
                        <a:t>1)</a:t>
                      </a:r>
                    </a:p>
                  </a:txBody>
                  <a:tcPr>
                    <a:solidFill>
                      <a:srgbClr val="F8F8F8"/>
                    </a:solidFill>
                  </a:tcPr>
                </a:tc>
                <a:tc>
                  <a:txBody>
                    <a:bodyPr/>
                    <a:lstStyle/>
                    <a:p>
                      <a:r>
                        <a:rPr lang="hu-HU" sz="1200" dirty="0"/>
                        <a:t>1)</a:t>
                      </a:r>
                    </a:p>
                  </a:txBody>
                  <a:tcPr>
                    <a:solidFill>
                      <a:srgbClr val="F8F8F8"/>
                    </a:solidFill>
                  </a:tcPr>
                </a:tc>
                <a:tc vMerge="1">
                  <a:txBody>
                    <a:bodyPr/>
                    <a:lstStyle/>
                    <a:p>
                      <a:endParaRPr lang="hu-HU" sz="1200" dirty="0"/>
                    </a:p>
                  </a:txBody>
                  <a:tcPr/>
                </a:tc>
                <a:tc>
                  <a:txBody>
                    <a:bodyPr/>
                    <a:lstStyle/>
                    <a:p>
                      <a:r>
                        <a:rPr lang="hu-HU" sz="1200" dirty="0"/>
                        <a:t>1)</a:t>
                      </a:r>
                    </a:p>
                  </a:txBody>
                  <a:tcPr>
                    <a:solidFill>
                      <a:srgbClr val="F8F8F8"/>
                    </a:solidFill>
                  </a:tcPr>
                </a:tc>
                <a:tc>
                  <a:txBody>
                    <a:bodyPr/>
                    <a:lstStyle/>
                    <a:p>
                      <a:r>
                        <a:rPr lang="hu-HU" sz="1200" dirty="0"/>
                        <a:t>1)</a:t>
                      </a:r>
                    </a:p>
                  </a:txBody>
                  <a:tcPr>
                    <a:solidFill>
                      <a:srgbClr val="F8F8F8"/>
                    </a:solidFill>
                  </a:tcPr>
                </a:tc>
                <a:tc>
                  <a:txBody>
                    <a:bodyPr/>
                    <a:lstStyle/>
                    <a:p>
                      <a:r>
                        <a:rPr lang="hu-HU" sz="1200" dirty="0"/>
                        <a:t>1)</a:t>
                      </a:r>
                    </a:p>
                  </a:txBody>
                  <a:tcPr>
                    <a:solidFill>
                      <a:srgbClr val="F8F8F8"/>
                    </a:solidFill>
                  </a:tcPr>
                </a:tc>
                <a:extLst>
                  <a:ext uri="{0D108BD9-81ED-4DB2-BD59-A6C34878D82A}">
                    <a16:rowId xmlns:a16="http://schemas.microsoft.com/office/drawing/2014/main" xmlns="" val="786602382"/>
                  </a:ext>
                </a:extLst>
              </a:tr>
              <a:tr h="432000">
                <a:tc>
                  <a:txBody>
                    <a:bodyPr/>
                    <a:lstStyle/>
                    <a:p>
                      <a:r>
                        <a:rPr lang="hu-HU" sz="1200" dirty="0"/>
                        <a:t>Vagyonkataszter</a:t>
                      </a:r>
                    </a:p>
                  </a:txBody>
                  <a:tcPr>
                    <a:solidFill>
                      <a:srgbClr val="CC99FF"/>
                    </a:solidFill>
                  </a:tcPr>
                </a:tc>
                <a:tc>
                  <a:txBody>
                    <a:bodyPr/>
                    <a:lstStyle/>
                    <a:p>
                      <a:r>
                        <a:rPr lang="hu-HU" sz="1200" dirty="0"/>
                        <a:t>1)-3), 10)</a:t>
                      </a:r>
                    </a:p>
                  </a:txBody>
                  <a:tcPr>
                    <a:solidFill>
                      <a:srgbClr val="CC99FF"/>
                    </a:solidFill>
                  </a:tcPr>
                </a:tc>
                <a:tc>
                  <a:txBody>
                    <a:bodyPr/>
                    <a:lstStyle/>
                    <a:p>
                      <a:r>
                        <a:rPr lang="hu-HU" sz="1200" dirty="0"/>
                        <a:t>1)-3), 10)</a:t>
                      </a:r>
                    </a:p>
                  </a:txBody>
                  <a:tcPr>
                    <a:solidFill>
                      <a:srgbClr val="CC99FF"/>
                    </a:solidFill>
                  </a:tcPr>
                </a:tc>
                <a:tc>
                  <a:txBody>
                    <a:bodyPr/>
                    <a:lstStyle/>
                    <a:p>
                      <a:r>
                        <a:rPr lang="hu-HU" sz="1200" dirty="0"/>
                        <a:t>1)-3), 10)</a:t>
                      </a:r>
                    </a:p>
                  </a:txBody>
                  <a:tcPr>
                    <a:solidFill>
                      <a:srgbClr val="CC99FF"/>
                    </a:solidFill>
                  </a:tcPr>
                </a:tc>
                <a:tc vMerge="1">
                  <a:txBody>
                    <a:bodyPr/>
                    <a:lstStyle/>
                    <a:p>
                      <a:endParaRPr lang="hu-HU" sz="1200" dirty="0"/>
                    </a:p>
                  </a:txBody>
                  <a:tcPr/>
                </a:tc>
                <a:tc>
                  <a:txBody>
                    <a:bodyPr/>
                    <a:lstStyle/>
                    <a:p>
                      <a:r>
                        <a:rPr lang="hu-HU" sz="1200" dirty="0"/>
                        <a:t>10)</a:t>
                      </a:r>
                    </a:p>
                  </a:txBody>
                  <a:tcPr>
                    <a:solidFill>
                      <a:srgbClr val="CC99FF"/>
                    </a:solidFill>
                  </a:tcPr>
                </a:tc>
                <a:tc>
                  <a:txBody>
                    <a:bodyPr/>
                    <a:lstStyle/>
                    <a:p>
                      <a:r>
                        <a:rPr lang="hu-HU" sz="1200" dirty="0"/>
                        <a:t>10)</a:t>
                      </a:r>
                    </a:p>
                  </a:txBody>
                  <a:tcPr>
                    <a:solidFill>
                      <a:srgbClr val="CC99FF"/>
                    </a:solidFill>
                  </a:tcPr>
                </a:tc>
                <a:tc>
                  <a:txBody>
                    <a:bodyPr/>
                    <a:lstStyle/>
                    <a:p>
                      <a:r>
                        <a:rPr lang="hu-HU" sz="1200" dirty="0"/>
                        <a:t>10)</a:t>
                      </a:r>
                    </a:p>
                  </a:txBody>
                  <a:tcPr>
                    <a:solidFill>
                      <a:srgbClr val="CC99FF"/>
                    </a:solidFill>
                  </a:tcPr>
                </a:tc>
                <a:extLst>
                  <a:ext uri="{0D108BD9-81ED-4DB2-BD59-A6C34878D82A}">
                    <a16:rowId xmlns:a16="http://schemas.microsoft.com/office/drawing/2014/main" xmlns="" val="3109799898"/>
                  </a:ext>
                </a:extLst>
              </a:tr>
            </a:tbl>
          </a:graphicData>
        </a:graphic>
      </p:graphicFrame>
      <p:sp>
        <p:nvSpPr>
          <p:cNvPr id="4" name="Dia számának helye 3"/>
          <p:cNvSpPr>
            <a:spLocks noGrp="1"/>
          </p:cNvSpPr>
          <p:nvPr>
            <p:ph type="sldNum" sz="quarter" idx="12"/>
          </p:nvPr>
        </p:nvSpPr>
        <p:spPr/>
        <p:txBody>
          <a:bodyPr/>
          <a:lstStyle/>
          <a:p>
            <a:fld id="{98337BB6-50AB-4680-B8C9-E314F89298A6}" type="slidenum">
              <a:rPr lang="en-US" smtClean="0"/>
              <a:pPr/>
              <a:t>8</a:t>
            </a:fld>
            <a:endParaRPr lang="en-US"/>
          </a:p>
        </p:txBody>
      </p:sp>
      <p:pic>
        <p:nvPicPr>
          <p:cNvPr id="8" name="Kép 7"/>
          <p:cNvPicPr>
            <a:picLocks noChangeAspect="1"/>
          </p:cNvPicPr>
          <p:nvPr/>
        </p:nvPicPr>
        <p:blipFill>
          <a:blip r:embed="rId2"/>
          <a:stretch>
            <a:fillRect/>
          </a:stretch>
        </p:blipFill>
        <p:spPr>
          <a:xfrm>
            <a:off x="0" y="6290903"/>
            <a:ext cx="5054018" cy="567097"/>
          </a:xfrm>
          <a:prstGeom prst="rect">
            <a:avLst/>
          </a:prstGeom>
        </p:spPr>
      </p:pic>
      <p:sp>
        <p:nvSpPr>
          <p:cNvPr id="10" name="Téglalap 9"/>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11" name="Kép 10"/>
          <p:cNvPicPr>
            <a:picLocks noChangeAspect="1"/>
          </p:cNvPicPr>
          <p:nvPr/>
        </p:nvPicPr>
        <p:blipFill>
          <a:blip r:embed="rId3"/>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391808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Módszertani ajánlás – „Élményértékelés” módszertana</a:t>
            </a:r>
            <a:endParaRPr lang="en-US" dirty="0"/>
          </a:p>
        </p:txBody>
      </p:sp>
      <p:sp>
        <p:nvSpPr>
          <p:cNvPr id="3" name="Content Placeholder 2"/>
          <p:cNvSpPr>
            <a:spLocks noGrp="1"/>
          </p:cNvSpPr>
          <p:nvPr>
            <p:ph idx="1"/>
          </p:nvPr>
        </p:nvSpPr>
        <p:spPr/>
        <p:txBody>
          <a:bodyPr>
            <a:normAutofit fontScale="92500" lnSpcReduction="20000"/>
          </a:bodyPr>
          <a:lstStyle/>
          <a:p>
            <a:r>
              <a:rPr lang="hu-HU" dirty="0"/>
              <a:t>A hivatkozott nemzetközi szakirodalom alapján</a:t>
            </a:r>
          </a:p>
          <a:p>
            <a:r>
              <a:rPr lang="hu-HU" dirty="0"/>
              <a:t>Szociológiai megközelítés – kérdőíves felmérés alapján</a:t>
            </a:r>
          </a:p>
          <a:p>
            <a:r>
              <a:rPr lang="hu-HU" dirty="0"/>
              <a:t>Kompenzációs többlet mérése </a:t>
            </a:r>
          </a:p>
          <a:p>
            <a:r>
              <a:rPr lang="hu-HU" dirty="0"/>
              <a:t>Többváltozós regresszió becslőfüggvény</a:t>
            </a:r>
          </a:p>
          <a:p>
            <a:pPr lvl="1"/>
            <a:r>
              <a:rPr lang="hu-HU" dirty="0"/>
              <a:t>OLS</a:t>
            </a:r>
          </a:p>
          <a:p>
            <a:pPr lvl="1"/>
            <a:r>
              <a:rPr lang="hu-HU" dirty="0"/>
              <a:t>MLE</a:t>
            </a:r>
          </a:p>
          <a:p>
            <a:pPr lvl="1"/>
            <a:r>
              <a:rPr lang="hu-HU" dirty="0"/>
              <a:t>További módszerek</a:t>
            </a:r>
          </a:p>
          <a:p>
            <a:r>
              <a:rPr lang="hu-HU" dirty="0"/>
              <a:t>Kritériumok:</a:t>
            </a:r>
          </a:p>
          <a:p>
            <a:pPr lvl="1"/>
            <a:r>
              <a:rPr lang="hu-HU" dirty="0"/>
              <a:t>Folyamatos/rendszeres mintafelvétel </a:t>
            </a:r>
          </a:p>
          <a:p>
            <a:pPr lvl="1"/>
            <a:r>
              <a:rPr lang="hu-HU" dirty="0"/>
              <a:t>Nagy számosságú alapsokaság</a:t>
            </a:r>
          </a:p>
          <a:p>
            <a:pPr lvl="1"/>
            <a:r>
              <a:rPr lang="hu-HU" dirty="0"/>
              <a:t>Reprezentativitás (mintavételezési módszertan)</a:t>
            </a:r>
          </a:p>
          <a:p>
            <a:r>
              <a:rPr lang="hu-HU" dirty="0"/>
              <a:t>Hazai számítási útmutató kidolgozása szükséges!</a:t>
            </a:r>
          </a:p>
          <a:p>
            <a:pPr lvl="1"/>
            <a:endParaRPr lang="hu-HU" dirty="0"/>
          </a:p>
          <a:p>
            <a:endParaRPr lang="en-US" dirty="0"/>
          </a:p>
        </p:txBody>
      </p:sp>
      <p:sp>
        <p:nvSpPr>
          <p:cNvPr id="4" name="Slide Number Placeholder 3"/>
          <p:cNvSpPr>
            <a:spLocks noGrp="1"/>
          </p:cNvSpPr>
          <p:nvPr>
            <p:ph type="sldNum" sz="quarter" idx="12"/>
          </p:nvPr>
        </p:nvSpPr>
        <p:spPr/>
        <p:txBody>
          <a:bodyPr/>
          <a:lstStyle/>
          <a:p>
            <a:fld id="{98337BB6-50AB-4680-B8C9-E314F89298A6}" type="slidenum">
              <a:rPr lang="en-US" smtClean="0"/>
              <a:pPr/>
              <a:t>9</a:t>
            </a:fld>
            <a:endParaRPr lang="en-US"/>
          </a:p>
        </p:txBody>
      </p:sp>
      <p:pic>
        <p:nvPicPr>
          <p:cNvPr id="5" name="Kép 4">
            <a:extLst>
              <a:ext uri="{FF2B5EF4-FFF2-40B4-BE49-F238E27FC236}">
                <a16:creationId xmlns:a16="http://schemas.microsoft.com/office/drawing/2014/main" xmlns="" id="{57D65A72-5E30-4C53-9801-84AE1FA533D0}"/>
              </a:ext>
            </a:extLst>
          </p:cNvPr>
          <p:cNvPicPr>
            <a:picLocks noChangeAspect="1"/>
          </p:cNvPicPr>
          <p:nvPr/>
        </p:nvPicPr>
        <p:blipFill>
          <a:blip r:embed="rId2"/>
          <a:stretch>
            <a:fillRect/>
          </a:stretch>
        </p:blipFill>
        <p:spPr>
          <a:xfrm>
            <a:off x="0" y="6290903"/>
            <a:ext cx="5054018" cy="567097"/>
          </a:xfrm>
          <a:prstGeom prst="rect">
            <a:avLst/>
          </a:prstGeom>
        </p:spPr>
      </p:pic>
      <p:sp>
        <p:nvSpPr>
          <p:cNvPr id="6" name="Téglalap 5">
            <a:extLst>
              <a:ext uri="{FF2B5EF4-FFF2-40B4-BE49-F238E27FC236}">
                <a16:creationId xmlns:a16="http://schemas.microsoft.com/office/drawing/2014/main" xmlns="" id="{5AE23D1C-AA35-5EEE-F87C-91F013C747BA}"/>
              </a:ext>
            </a:extLst>
          </p:cNvPr>
          <p:cNvSpPr/>
          <p:nvPr/>
        </p:nvSpPr>
        <p:spPr>
          <a:xfrm>
            <a:off x="4479985" y="6251285"/>
            <a:ext cx="6096000" cy="646331"/>
          </a:xfrm>
          <a:prstGeom prst="rect">
            <a:avLst/>
          </a:prstGeom>
        </p:spPr>
        <p:txBody>
          <a:bodyPr>
            <a:spAutoFit/>
          </a:bodyPr>
          <a:lstStyle/>
          <a:p>
            <a:pPr algn="ctr"/>
            <a:r>
              <a:rPr lang="hu-HU" dirty="0"/>
              <a:t>Grant Thornton Vagyonértékelési Mesterkurzusok</a:t>
            </a:r>
          </a:p>
          <a:p>
            <a:pPr algn="ctr"/>
            <a:r>
              <a:rPr lang="hu-HU" dirty="0"/>
              <a:t>Közösségi ingatlanok értékelése</a:t>
            </a:r>
            <a:endParaRPr lang="en-US" dirty="0"/>
          </a:p>
        </p:txBody>
      </p:sp>
      <p:pic>
        <p:nvPicPr>
          <p:cNvPr id="7" name="Kép 6">
            <a:extLst>
              <a:ext uri="{FF2B5EF4-FFF2-40B4-BE49-F238E27FC236}">
                <a16:creationId xmlns:a16="http://schemas.microsoft.com/office/drawing/2014/main" xmlns="" id="{48693C6B-C157-71A0-10E9-5BC470F77C41}"/>
              </a:ext>
            </a:extLst>
          </p:cNvPr>
          <p:cNvPicPr>
            <a:picLocks noChangeAspect="1"/>
          </p:cNvPicPr>
          <p:nvPr/>
        </p:nvPicPr>
        <p:blipFill>
          <a:blip r:embed="rId3"/>
          <a:stretch>
            <a:fillRect/>
          </a:stretch>
        </p:blipFill>
        <p:spPr>
          <a:xfrm>
            <a:off x="9980762" y="6167719"/>
            <a:ext cx="2211237" cy="690280"/>
          </a:xfrm>
          <a:prstGeom prst="rect">
            <a:avLst/>
          </a:prstGeom>
        </p:spPr>
      </p:pic>
    </p:spTree>
    <p:extLst>
      <p:ext uri="{BB962C8B-B14F-4D97-AF65-F5344CB8AC3E}">
        <p14:creationId xmlns:p14="http://schemas.microsoft.com/office/powerpoint/2010/main" val="3730043278"/>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3481</TotalTime>
  <Words>1089</Words>
  <Application>Microsoft Office PowerPoint</Application>
  <PresentationFormat>Egyéni</PresentationFormat>
  <Paragraphs>234</Paragraphs>
  <Slides>17</Slides>
  <Notes>0</Notes>
  <HiddenSlides>0</HiddenSlides>
  <MMClips>0</MMClips>
  <ScaleCrop>false</ScaleCrop>
  <HeadingPairs>
    <vt:vector size="4" baseType="variant">
      <vt:variant>
        <vt:lpstr>Téma</vt:lpstr>
      </vt:variant>
      <vt:variant>
        <vt:i4>1</vt:i4>
      </vt:variant>
      <vt:variant>
        <vt:lpstr>Diacímek</vt:lpstr>
      </vt:variant>
      <vt:variant>
        <vt:i4>17</vt:i4>
      </vt:variant>
    </vt:vector>
  </HeadingPairs>
  <TitlesOfParts>
    <vt:vector size="18" baseType="lpstr">
      <vt:lpstr>Office-téma</vt:lpstr>
      <vt:lpstr>Közösségi beruházások társadalmi szempontú értékelése II.   </vt:lpstr>
      <vt:lpstr>Kerekasztal-beszélgetés és vita</vt:lpstr>
      <vt:lpstr>2017. 05. 17 - Mesterkurzus Ajánlások</vt:lpstr>
      <vt:lpstr>Ingatlan forgalomképességének adott időpontra vonatkozó definíciói</vt:lpstr>
      <vt:lpstr>Piac-konformitás definíciói</vt:lpstr>
      <vt:lpstr>Értékformák</vt:lpstr>
      <vt:lpstr>Értékelési célok</vt:lpstr>
      <vt:lpstr>Alkalmazható értékformák táblázata (1. sz. táblázat)</vt:lpstr>
      <vt:lpstr>Módszertani ajánlás – „Élményértékelés” módszertana</vt:lpstr>
      <vt:lpstr>Értékelési módszerek mátrixa (2. sz. táblázat) </vt:lpstr>
      <vt:lpstr>PowerPoint bemutató</vt:lpstr>
      <vt:lpstr>PowerPoint bemutató</vt:lpstr>
      <vt:lpstr>PowerPoint bemutató</vt:lpstr>
      <vt:lpstr>PowerPoint bemutató</vt:lpstr>
      <vt:lpstr>1. Felvetés </vt:lpstr>
      <vt:lpstr>2. Felvetés </vt:lpstr>
      <vt:lpstr>3. Felvetés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Stigmatizált ingatlanok összehasonlítása  előadó: Dr. Hajnal István</dc:title>
  <dc:creator>Hajnal István</dc:creator>
  <cp:lastModifiedBy>Windows-felhasználó</cp:lastModifiedBy>
  <cp:revision>139</cp:revision>
  <dcterms:created xsi:type="dcterms:W3CDTF">2016-08-22T08:32:57Z</dcterms:created>
  <dcterms:modified xsi:type="dcterms:W3CDTF">2022-10-05T14:01:25Z</dcterms:modified>
</cp:coreProperties>
</file>